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2" r:id="rId1"/>
  </p:sldMasterIdLst>
  <p:notesMasterIdLst>
    <p:notesMasterId r:id="rId33"/>
  </p:notesMasterIdLst>
  <p:sldIdLst>
    <p:sldId id="256" r:id="rId2"/>
    <p:sldId id="299" r:id="rId3"/>
    <p:sldId id="300" r:id="rId4"/>
    <p:sldId id="257" r:id="rId5"/>
    <p:sldId id="258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60" r:id="rId32"/>
  </p:sldIdLst>
  <p:sldSz cx="12192000" cy="6858000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Impact" panose="020B0806030902050204" pitchFamily="34" charset="0"/>
      <p:regular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  <p:embeddedFont>
      <p:font typeface="Roboto Bk" pitchFamily="2" charset="0"/>
      <p:regular r:id="rId43"/>
      <p:italic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90" y="2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sv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60CDE6-6438-4C58-9617-0B63FFFED1D8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002C4F-F4D2-4FF1-80CB-88C53726E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02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973a4fe5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973a4fe5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85b2cf9cd_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85b2cf9cd_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85b2cf9cd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85b2cf9cd_3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85b2cf9cd_3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85b2cf9cd_3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85b2cf9cd_3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85b2cf9cd_3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85b2cf9cd_3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85b2cf9cd_3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85b2cf9cd_3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85b2cf9cd_3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85b2cf9cd_3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85b2cf9cd_3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85b2cf9cd_3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85b2cf9cd_3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85b2cf9cd_3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85b2cf9cd_3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85b2cf9cd_3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85b2cf9cd_3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973a4fe5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973a4fe5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96fca681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96fca681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85b2cf9cd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485b2cf9cd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85b2cf9cd_4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85b2cf9cd_4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85b2cf9cd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85b2cf9cd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85b2cf9cd_4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85b2cf9cd_4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85b2cf9cd_4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85b2cf9cd_4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485b2cf9cd_4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485b2cf9cd_4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485b2cf9cd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485b2cf9cd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973a4fe5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973a4fe5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973a4fe5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973a4fe5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973a4fe5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973a4fe5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973a4fe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973a4fe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973a4fe59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973a4fe59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973a4fe5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973a4fe5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973a4fe5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973a4fe5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4D876-CC3F-41BA-9BED-BCE46D5946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BF2DA-1A57-4BB4-8610-27EEFE2855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3490C-082D-4D64-8311-C005AD80A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15A0D-98B5-4E99-A048-5947442E7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FC367-F869-4121-9C35-8896FD706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5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D1509-DAA0-4187-8489-B7B8C60D5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D36247-59F3-4F8D-B0FE-C0093F2A1A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461F6-1FB7-4DA2-9B85-59FAB3615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4A6A6-A404-421C-B79B-08D88A849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4BFE6-2208-40F3-88B5-D90B3352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78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F9A574-137C-41C9-B5E8-2F9A6B6E7E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1CE758-25A6-473C-9FBC-F4CDE62D9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0272C-0465-4635-B6D2-DF42A9F7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03E47-A0D0-48E0-883A-396791C32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FF15D-AE1D-4CDA-90CE-43667D6C4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43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0251200" cy="202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52804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600" cy="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972600" y="2771833"/>
            <a:ext cx="102516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577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7ABA8-DD93-4075-AB75-2B240FB21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DC559-0FBE-4FED-B8F7-476CB890F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8D1E9-492E-4B29-A31F-31EB46027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FEF00-1A01-4F6E-97F9-56F189B81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327C2-2C25-43EC-8194-4985592F9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1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3E697-2061-4A62-B432-C47FD821B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5E656-EC2F-4130-A4A1-52C7C7AAA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520366-381B-43B5-B556-46CB3CCA9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FF36A-75C0-44B1-A086-6F578144E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8F4A0-7372-4B8D-8917-5454B5A95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50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1F246-FF7F-47D5-A1F3-9BE44EA67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EE604-2B8C-4057-9517-F981D0FA45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1EAEEF-6789-4DA7-B2AA-2F96CA0278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2CEFC3-98D2-43AE-9D08-2B2C1DD09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41BDA-1596-404B-9E17-F2727E365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992F8-BB4A-4ED1-B5B4-A3CB2ADC2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157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30C76-E04F-44A5-8F84-98DB76B9D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E9B20-0140-4A6D-9762-571FCE6E6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AA3F2-540B-443B-B892-B09EEFA7F8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DA6EFB-873D-490F-9BE0-6FD9A132B3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F18CB4-C6F1-452B-A1FD-3C072B236A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CCBF41-7024-4561-ABAF-A657541C4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82562C-F2CE-4B11-A48F-4795FD76B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11C82E-D762-40A7-AC5A-B654BE75B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656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B27D6-9DF3-4AB6-B217-D18D4E4F6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292050-6764-40C0-B8A5-561EAC943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203768-3056-4262-8767-59E626CDB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68FB80-6CC6-4653-ACDD-9CF950192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17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C64ECB-C142-4FB0-A074-4DF687E48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DDD556-1534-4C1E-9A5A-235B53F4F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8C551-C220-4C62-ADB5-7539E50FB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45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0E9A7-7687-4FEC-BE66-020954064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1E581-1222-43CF-901F-284EF9D90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40C3B-E787-45D7-9C3C-78F8EFB80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87216-C633-44E7-89D5-74BDA98AA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30A6FD-8DDB-44F4-959E-C74526A29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E3FF95-A6CC-48F4-B402-2B6BDD3E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75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1B931-58A5-4558-BA85-763F68FF8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2F7336-E1E9-41AE-9280-112CC0658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2B5B7B-E111-4BC9-9F53-D75E047EA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722A9-C0FF-48C8-AE7C-2F3C51032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489949-90E2-4BF3-94A5-6FCDBFD38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0657F-6E1A-4924-9B51-24B5D649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2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660C60-F62D-4CDD-8D5D-065358F44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6B53BE-4CC7-4451-8B28-93EC899BF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F9C7F-86BE-4A09-B6F1-5CFD99790A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092D2-4BC7-4842-8D1B-16DA3C2DEE1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54D38-1EDB-4F3D-8C02-3DCD301ADE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E885D-9A58-45E1-BD83-3B73A5FD6F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4C693-412F-452D-8BC9-F605F1AA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62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microsoft.com/office/2007/relationships/hdphoto" Target="../media/hdphoto4.wdp"/><Relationship Id="rId5" Type="http://schemas.microsoft.com/office/2007/relationships/hdphoto" Target="../media/hdphoto2.wdp"/><Relationship Id="rId10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5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B017CD0-3F6A-48A7-9F92-6148AD419F45}"/>
              </a:ext>
            </a:extLst>
          </p:cNvPr>
          <p:cNvSpPr/>
          <p:nvPr/>
        </p:nvSpPr>
        <p:spPr>
          <a:xfrm>
            <a:off x="1309041" y="-1869178"/>
            <a:ext cx="17625338" cy="64479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1300" dirty="0">
                <a:solidFill>
                  <a:schemeClr val="bg1">
                    <a:alpha val="22000"/>
                  </a:schemeClr>
                </a:solidFill>
              </a:rPr>
              <a:t>three.js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2F06B3-3254-48B2-9447-1C22FAF99C1C}"/>
              </a:ext>
            </a:extLst>
          </p:cNvPr>
          <p:cNvSpPr/>
          <p:nvPr/>
        </p:nvSpPr>
        <p:spPr>
          <a:xfrm>
            <a:off x="0" y="4073237"/>
            <a:ext cx="12191999" cy="24106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18AFD94-AD15-4AA9-8C19-570EE8307AA8}"/>
              </a:ext>
            </a:extLst>
          </p:cNvPr>
          <p:cNvSpPr txBox="1">
            <a:spLocks/>
          </p:cNvSpPr>
          <p:nvPr/>
        </p:nvSpPr>
        <p:spPr>
          <a:xfrm>
            <a:off x="865924" y="4073237"/>
            <a:ext cx="5395784" cy="2410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5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 Bk" pitchFamily="2" charset="0"/>
                <a:ea typeface="Roboto Bk" pitchFamily="2" charset="0"/>
              </a:rPr>
              <a:t>three</a:t>
            </a:r>
            <a:r>
              <a:rPr lang="en-US" sz="1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.js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FE1E07-F9FD-4722-8F90-3A69305EC38E}"/>
              </a:ext>
            </a:extLst>
          </p:cNvPr>
          <p:cNvSpPr/>
          <p:nvPr/>
        </p:nvSpPr>
        <p:spPr>
          <a:xfrm>
            <a:off x="199292" y="4242393"/>
            <a:ext cx="91440" cy="20723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1944929-CF08-4A05-AA64-F15CA517DEB7}"/>
              </a:ext>
            </a:extLst>
          </p:cNvPr>
          <p:cNvSpPr txBox="1">
            <a:spLocks/>
          </p:cNvSpPr>
          <p:nvPr/>
        </p:nvSpPr>
        <p:spPr>
          <a:xfrm>
            <a:off x="6704825" y="4073237"/>
            <a:ext cx="5196443" cy="2410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base"/>
            <a:r>
              <a:rPr lang="en-US" sz="20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05111640000048   </a:t>
            </a:r>
            <a:r>
              <a:rPr lang="en-US" sz="2000" b="0" i="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Ghannie</a:t>
            </a:r>
            <a:r>
              <a:rPr lang="en-US" sz="20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 Wijaya</a:t>
            </a:r>
          </a:p>
          <a:p>
            <a:pPr algn="l" fontAlgn="base"/>
            <a:r>
              <a:rPr lang="en-US" sz="20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05111640000101   Bayu </a:t>
            </a:r>
            <a:r>
              <a:rPr lang="en-US" sz="2000" b="0" i="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Satria</a:t>
            </a:r>
            <a:r>
              <a:rPr lang="en-US" sz="20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 </a:t>
            </a:r>
          </a:p>
          <a:p>
            <a:pPr algn="l" fontAlgn="base"/>
            <a:r>
              <a:rPr lang="en-US" sz="20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05111640000137   Muhammad Farhan </a:t>
            </a:r>
          </a:p>
          <a:p>
            <a:pPr algn="l" fontAlgn="base"/>
            <a:r>
              <a:rPr lang="en-US" sz="20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05111640000156   Muhammad Irfan 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3CB0A4-B659-466D-9178-B95BBDD8A998}"/>
              </a:ext>
            </a:extLst>
          </p:cNvPr>
          <p:cNvGrpSpPr/>
          <p:nvPr/>
        </p:nvGrpSpPr>
        <p:grpSpPr>
          <a:xfrm>
            <a:off x="-4072996" y="-2057"/>
            <a:ext cx="4064004" cy="6857999"/>
            <a:chOff x="3" y="1"/>
            <a:chExt cx="4064004" cy="685799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9A92E01-B16A-4362-8062-EB891F8F5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61" t="69843" r="50000" b="5359"/>
            <a:stretch/>
          </p:blipFill>
          <p:spPr>
            <a:xfrm>
              <a:off x="3" y="4800600"/>
              <a:ext cx="4064004" cy="20574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4D43476-E855-44D4-B701-1778837CEC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28" r="23989" b="14823"/>
            <a:stretch/>
          </p:blipFill>
          <p:spPr>
            <a:xfrm>
              <a:off x="3" y="1"/>
              <a:ext cx="4063996" cy="488950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7BCE0EA-3BC6-424A-8DC9-71406DC31F6C}"/>
              </a:ext>
            </a:extLst>
          </p:cNvPr>
          <p:cNvGrpSpPr/>
          <p:nvPr/>
        </p:nvGrpSpPr>
        <p:grpSpPr>
          <a:xfrm>
            <a:off x="4063996" y="6858000"/>
            <a:ext cx="4064008" cy="6858000"/>
            <a:chOff x="4063999" y="0"/>
            <a:chExt cx="4064008" cy="68580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9B69764-0A3D-4709-A5CA-B23CDDBDC7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33" t="9821" r="33333" b="9821"/>
            <a:stretch/>
          </p:blipFill>
          <p:spPr>
            <a:xfrm>
              <a:off x="4063999" y="0"/>
              <a:ext cx="4064008" cy="6858000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FEE81F7B-F078-4CF9-A7AE-EA15E929F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 bright="10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690673" y="350368"/>
              <a:ext cx="2810659" cy="2063579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3B5E85-967D-4D70-98ED-8C1135816BDD}"/>
              </a:ext>
            </a:extLst>
          </p:cNvPr>
          <p:cNvGrpSpPr/>
          <p:nvPr/>
        </p:nvGrpSpPr>
        <p:grpSpPr>
          <a:xfrm>
            <a:off x="12200991" y="-2057"/>
            <a:ext cx="4064008" cy="6853881"/>
            <a:chOff x="8127995" y="2061"/>
            <a:chExt cx="4064008" cy="685388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0798A45-4B61-4123-81E7-189447FE05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667"/>
            <a:stretch/>
          </p:blipFill>
          <p:spPr>
            <a:xfrm>
              <a:off x="8127995" y="2061"/>
              <a:ext cx="4064008" cy="6853881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90BE39C-62F2-4445-BE16-0CDE9C6985E5}"/>
                </a:ext>
              </a:extLst>
            </p:cNvPr>
            <p:cNvSpPr/>
            <p:nvPr/>
          </p:nvSpPr>
          <p:spPr>
            <a:xfrm>
              <a:off x="9979506" y="1259048"/>
              <a:ext cx="360996" cy="24622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bg1"/>
                  </a:solidFill>
                </a:rPr>
                <a:t>⚫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03100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2200" y="1236734"/>
            <a:ext cx="7798517" cy="438453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33;p20">
            <a:extLst>
              <a:ext uri="{FF2B5EF4-FFF2-40B4-BE49-F238E27FC236}">
                <a16:creationId xmlns:a16="http://schemas.microsoft.com/office/drawing/2014/main" id="{6DB7822B-C6E1-41A5-8489-355614DBF949}"/>
              </a:ext>
            </a:extLst>
          </p:cNvPr>
          <p:cNvSpPr txBox="1">
            <a:spLocks/>
          </p:cNvSpPr>
          <p:nvPr/>
        </p:nvSpPr>
        <p:spPr>
          <a:xfrm>
            <a:off x="148280" y="1921600"/>
            <a:ext cx="3081403" cy="301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133"/>
              </a:spcAft>
              <a:buFont typeface="Arial" panose="020B0604020202020204" pitchFamily="34" charset="0"/>
              <a:buNone/>
            </a:pPr>
            <a:r>
              <a:rPr lang="en-US" sz="2400" dirty="0"/>
              <a:t>Ada 15.000 particle yang </a:t>
            </a:r>
            <a:r>
              <a:rPr lang="en-US" sz="2400" dirty="0" err="1"/>
              <a:t>dibuat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menggunakan</a:t>
            </a:r>
            <a:r>
              <a:rPr lang="en-US" sz="2400" dirty="0"/>
              <a:t> </a:t>
            </a:r>
            <a:r>
              <a:rPr lang="en-US" sz="2400" dirty="0" err="1"/>
              <a:t>THREE.PointCloud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1E18AC-8EA1-4F40-85FA-F6F2C1933E6F}"/>
              </a:ext>
            </a:extLst>
          </p:cNvPr>
          <p:cNvSpPr/>
          <p:nvPr/>
        </p:nvSpPr>
        <p:spPr>
          <a:xfrm>
            <a:off x="296562" y="568411"/>
            <a:ext cx="988541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92;p14">
            <a:extLst>
              <a:ext uri="{FF2B5EF4-FFF2-40B4-BE49-F238E27FC236}">
                <a16:creationId xmlns:a16="http://schemas.microsoft.com/office/drawing/2014/main" id="{22A5DA73-836D-48F7-BFF2-28AADD473DD7}"/>
              </a:ext>
            </a:extLst>
          </p:cNvPr>
          <p:cNvSpPr txBox="1">
            <a:spLocks/>
          </p:cNvSpPr>
          <p:nvPr/>
        </p:nvSpPr>
        <p:spPr>
          <a:xfrm>
            <a:off x="148280" y="-1"/>
            <a:ext cx="12043720" cy="7661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800" y="1158200"/>
            <a:ext cx="8504400" cy="454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D391EA7-AB7B-46B1-ABC7-FAAEBC283D54}"/>
              </a:ext>
            </a:extLst>
          </p:cNvPr>
          <p:cNvSpPr/>
          <p:nvPr/>
        </p:nvSpPr>
        <p:spPr>
          <a:xfrm>
            <a:off x="296562" y="568411"/>
            <a:ext cx="988541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92;p14">
            <a:extLst>
              <a:ext uri="{FF2B5EF4-FFF2-40B4-BE49-F238E27FC236}">
                <a16:creationId xmlns:a16="http://schemas.microsoft.com/office/drawing/2014/main" id="{2FA5850B-33F9-4A8B-B4CD-421A2622C549}"/>
              </a:ext>
            </a:extLst>
          </p:cNvPr>
          <p:cNvSpPr txBox="1">
            <a:spLocks/>
          </p:cNvSpPr>
          <p:nvPr/>
        </p:nvSpPr>
        <p:spPr>
          <a:xfrm>
            <a:off x="148280" y="-1"/>
            <a:ext cx="12043720" cy="7661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47;p22">
            <a:extLst>
              <a:ext uri="{FF2B5EF4-FFF2-40B4-BE49-F238E27FC236}">
                <a16:creationId xmlns:a16="http://schemas.microsoft.com/office/drawing/2014/main" id="{5ACEC6FD-1CA0-4369-89C8-ADD13CE3BDFC}"/>
              </a:ext>
            </a:extLst>
          </p:cNvPr>
          <p:cNvSpPr txBox="1">
            <a:spLocks/>
          </p:cNvSpPr>
          <p:nvPr/>
        </p:nvSpPr>
        <p:spPr>
          <a:xfrm>
            <a:off x="148280" y="766118"/>
            <a:ext cx="6273209" cy="565281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4729" indent="0" algn="just">
              <a:buNone/>
            </a:pP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Untuk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meng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-construct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THREE.PointCloud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ada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2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properti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yang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digunakan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Geometry</a:t>
            </a:r>
          </a:p>
          <a:p>
            <a:pPr algn="just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Material</a:t>
            </a:r>
          </a:p>
          <a:p>
            <a:pPr algn="just"/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marL="194729" indent="0" algn="just">
              <a:buNone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Dan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Properti-properti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yang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ada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di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THREE.PointCloud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,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yaitu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just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Color</a:t>
            </a:r>
          </a:p>
          <a:p>
            <a:pPr algn="just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Map</a:t>
            </a:r>
          </a:p>
          <a:p>
            <a:pPr algn="just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Size</a:t>
            </a:r>
          </a:p>
          <a:p>
            <a:pPr algn="just"/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sizeAnnutation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just"/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vertexColors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just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"/>
                <a:cs typeface="Lato"/>
                <a:sym typeface="Lato"/>
              </a:rPr>
              <a:t>Opacity</a:t>
            </a:r>
          </a:p>
          <a:p>
            <a:pPr algn="just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"/>
                <a:cs typeface="Lato"/>
                <a:sym typeface="Lato"/>
              </a:rPr>
              <a:t>Transparent</a:t>
            </a:r>
          </a:p>
          <a:p>
            <a:pPr algn="just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"/>
                <a:cs typeface="Lato"/>
                <a:sym typeface="Lato"/>
              </a:rPr>
              <a:t>Blending</a:t>
            </a:r>
          </a:p>
          <a:p>
            <a:pPr algn="just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Lato"/>
                <a:cs typeface="Lato"/>
                <a:sym typeface="Lato"/>
              </a:rPr>
              <a:t>fog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143C19-CDFA-40BB-9CC3-22B2A2D92919}"/>
              </a:ext>
            </a:extLst>
          </p:cNvPr>
          <p:cNvSpPr/>
          <p:nvPr/>
        </p:nvSpPr>
        <p:spPr>
          <a:xfrm>
            <a:off x="296562" y="568411"/>
            <a:ext cx="988541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92;p14">
            <a:extLst>
              <a:ext uri="{FF2B5EF4-FFF2-40B4-BE49-F238E27FC236}">
                <a16:creationId xmlns:a16="http://schemas.microsoft.com/office/drawing/2014/main" id="{C02AF825-7C9E-4622-8858-B00FCA8CF38F}"/>
              </a:ext>
            </a:extLst>
          </p:cNvPr>
          <p:cNvSpPr txBox="1">
            <a:spLocks/>
          </p:cNvSpPr>
          <p:nvPr/>
        </p:nvSpPr>
        <p:spPr>
          <a:xfrm>
            <a:off x="148280" y="-1"/>
            <a:ext cx="12043720" cy="7661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7BC3B1-AAF3-4D93-BF8A-72B18A6C9949}"/>
              </a:ext>
            </a:extLst>
          </p:cNvPr>
          <p:cNvSpPr/>
          <p:nvPr/>
        </p:nvSpPr>
        <p:spPr>
          <a:xfrm>
            <a:off x="12808474" y="3335019"/>
            <a:ext cx="914400" cy="233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1F561-9F03-4F73-9C6E-B49B8A67F386}"/>
              </a:ext>
            </a:extLst>
          </p:cNvPr>
          <p:cNvSpPr/>
          <p:nvPr/>
        </p:nvSpPr>
        <p:spPr>
          <a:xfrm>
            <a:off x="-4660566" y="568411"/>
            <a:ext cx="4572000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92;p14">
            <a:extLst>
              <a:ext uri="{FF2B5EF4-FFF2-40B4-BE49-F238E27FC236}">
                <a16:creationId xmlns:a16="http://schemas.microsoft.com/office/drawing/2014/main" id="{87E8CC52-6554-43A4-8237-B2226A214A76}"/>
              </a:ext>
            </a:extLst>
          </p:cNvPr>
          <p:cNvSpPr txBox="1">
            <a:spLocks/>
          </p:cNvSpPr>
          <p:nvPr/>
        </p:nvSpPr>
        <p:spPr>
          <a:xfrm>
            <a:off x="-1198611" y="-1"/>
            <a:ext cx="12043720" cy="7661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Sprites</a:t>
            </a:r>
          </a:p>
        </p:txBody>
      </p:sp>
      <p:sp>
        <p:nvSpPr>
          <p:cNvPr id="8" name="Google Shape;153;p23">
            <a:extLst>
              <a:ext uri="{FF2B5EF4-FFF2-40B4-BE49-F238E27FC236}">
                <a16:creationId xmlns:a16="http://schemas.microsoft.com/office/drawing/2014/main" id="{3C1F80F2-B17F-400C-B64F-E800B70F0CC3}"/>
              </a:ext>
            </a:extLst>
          </p:cNvPr>
          <p:cNvSpPr txBox="1">
            <a:spLocks/>
          </p:cNvSpPr>
          <p:nvPr/>
        </p:nvSpPr>
        <p:spPr>
          <a:xfrm>
            <a:off x="784000" y="2425400"/>
            <a:ext cx="10624000" cy="100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kern="1200">
                <a:solidFill>
                  <a:schemeClr val="lt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dirty="0"/>
              <a:t>Styling Particle dg. HTML5 canvas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CA0035-3C7F-4BAE-A8E8-C90F42C51A28}"/>
              </a:ext>
            </a:extLst>
          </p:cNvPr>
          <p:cNvSpPr/>
          <p:nvPr/>
        </p:nvSpPr>
        <p:spPr>
          <a:xfrm>
            <a:off x="1524000" y="3335019"/>
            <a:ext cx="9144000" cy="23368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AB1F9B-6764-4214-8D62-B2FA4DD7E2D0}"/>
              </a:ext>
            </a:extLst>
          </p:cNvPr>
          <p:cNvSpPr/>
          <p:nvPr/>
        </p:nvSpPr>
        <p:spPr>
          <a:xfrm>
            <a:off x="1524000" y="951470"/>
            <a:ext cx="9144000" cy="79955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23D6B8-9DA4-4D80-8469-6B511051C9ED}"/>
              </a:ext>
            </a:extLst>
          </p:cNvPr>
          <p:cNvSpPr/>
          <p:nvPr/>
        </p:nvSpPr>
        <p:spPr>
          <a:xfrm>
            <a:off x="1804600" y="1089638"/>
            <a:ext cx="8582799" cy="52322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2800" dirty="0" err="1">
                <a:solidFill>
                  <a:schemeClr val="bg1"/>
                </a:solidFill>
              </a:rPr>
              <a:t>Beberapa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cara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untuk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memberikan</a:t>
            </a:r>
            <a:r>
              <a:rPr lang="en-US" sz="2800" dirty="0">
                <a:solidFill>
                  <a:schemeClr val="bg1"/>
                </a:solidFill>
              </a:rPr>
              <a:t> style pada Particle</a:t>
            </a:r>
          </a:p>
        </p:txBody>
      </p:sp>
      <p:sp>
        <p:nvSpPr>
          <p:cNvPr id="8" name="Google Shape;160;p24">
            <a:extLst>
              <a:ext uri="{FF2B5EF4-FFF2-40B4-BE49-F238E27FC236}">
                <a16:creationId xmlns:a16="http://schemas.microsoft.com/office/drawing/2014/main" id="{797F2DA3-76A9-4139-9C80-E26E376F66A9}"/>
              </a:ext>
            </a:extLst>
          </p:cNvPr>
          <p:cNvSpPr txBox="1">
            <a:spLocks/>
          </p:cNvSpPr>
          <p:nvPr/>
        </p:nvSpPr>
        <p:spPr>
          <a:xfrm>
            <a:off x="1524000" y="2113005"/>
            <a:ext cx="9148800" cy="36735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133"/>
              </a:spcBef>
            </a:pPr>
            <a:r>
              <a:rPr lang="en-US" sz="2400" dirty="0" err="1"/>
              <a:t>Three.CanvasRenderer</a:t>
            </a:r>
            <a:r>
              <a:rPr lang="en-US" sz="2400" dirty="0"/>
              <a:t> -&gt; HTML5 canvas </a:t>
            </a:r>
            <a:r>
              <a:rPr lang="en-US" sz="2400" dirty="0" err="1"/>
              <a:t>bisa</a:t>
            </a:r>
            <a:r>
              <a:rPr lang="en-US" sz="2400" dirty="0"/>
              <a:t> </a:t>
            </a:r>
            <a:r>
              <a:rPr lang="en-US" sz="2400" dirty="0" err="1"/>
              <a:t>langsung</a:t>
            </a:r>
            <a:r>
              <a:rPr lang="en-US" sz="2400" dirty="0"/>
              <a:t> </a:t>
            </a:r>
            <a:r>
              <a:rPr lang="en-US" sz="2400" dirty="0" err="1"/>
              <a:t>dipakai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Three.SpriteCanvasMaterial</a:t>
            </a:r>
            <a:endParaRPr lang="en-US" sz="2400" dirty="0"/>
          </a:p>
          <a:p>
            <a:r>
              <a:rPr lang="en-US" sz="2400" dirty="0" err="1"/>
              <a:t>Kalau</a:t>
            </a:r>
            <a:r>
              <a:rPr lang="en-US" sz="2400" dirty="0"/>
              <a:t> </a:t>
            </a:r>
            <a:r>
              <a:rPr lang="en-US" sz="2400" dirty="0" err="1"/>
              <a:t>pakai</a:t>
            </a:r>
            <a:r>
              <a:rPr lang="en-US" sz="2400" dirty="0"/>
              <a:t> </a:t>
            </a:r>
            <a:r>
              <a:rPr lang="en-US" sz="2400" dirty="0" err="1"/>
              <a:t>Three.WebGLRenderer</a:t>
            </a:r>
            <a:r>
              <a:rPr lang="en-US" sz="2400" dirty="0"/>
              <a:t>...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95A996C-280D-42E6-B02F-C8C300BAB910}"/>
              </a:ext>
            </a:extLst>
          </p:cNvPr>
          <p:cNvSpPr/>
          <p:nvPr/>
        </p:nvSpPr>
        <p:spPr>
          <a:xfrm>
            <a:off x="2977978" y="379353"/>
            <a:ext cx="6236044" cy="58447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2A1EE8-CE54-42F1-A7BC-D4B60E71CAE4}"/>
              </a:ext>
            </a:extLst>
          </p:cNvPr>
          <p:cNvSpPr/>
          <p:nvPr/>
        </p:nvSpPr>
        <p:spPr>
          <a:xfrm>
            <a:off x="3306614" y="486924"/>
            <a:ext cx="5578770" cy="3693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Beberapa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cara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memberikan</a:t>
            </a:r>
            <a:r>
              <a:rPr lang="en-US" dirty="0">
                <a:solidFill>
                  <a:schemeClr val="bg1"/>
                </a:solidFill>
              </a:rPr>
              <a:t> style pada Particle</a:t>
            </a:r>
          </a:p>
        </p:txBody>
      </p:sp>
      <p:sp>
        <p:nvSpPr>
          <p:cNvPr id="10" name="Google Shape;165;p25">
            <a:extLst>
              <a:ext uri="{FF2B5EF4-FFF2-40B4-BE49-F238E27FC236}">
                <a16:creationId xmlns:a16="http://schemas.microsoft.com/office/drawing/2014/main" id="{C7B9AD92-9321-4210-90A5-EB08B4379D42}"/>
              </a:ext>
            </a:extLst>
          </p:cNvPr>
          <p:cNvSpPr txBox="1">
            <a:spLocks/>
          </p:cNvSpPr>
          <p:nvPr/>
        </p:nvSpPr>
        <p:spPr>
          <a:xfrm>
            <a:off x="970199" y="1218793"/>
            <a:ext cx="10251600" cy="58447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pPr algn="ctr"/>
            <a:r>
              <a:rPr lang="en-US" sz="2800" dirty="0"/>
              <a:t>HTML5 Canvas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THREE.CanvasRenderer</a:t>
            </a:r>
            <a:endParaRPr lang="en-US" sz="2800" dirty="0"/>
          </a:p>
        </p:txBody>
      </p:sp>
      <p:sp>
        <p:nvSpPr>
          <p:cNvPr id="13" name="Google Shape;166;p25">
            <a:extLst>
              <a:ext uri="{FF2B5EF4-FFF2-40B4-BE49-F238E27FC236}">
                <a16:creationId xmlns:a16="http://schemas.microsoft.com/office/drawing/2014/main" id="{B87E3ED7-9A43-40F2-A082-674A48AE7CCC}"/>
              </a:ext>
            </a:extLst>
          </p:cNvPr>
          <p:cNvSpPr txBox="1">
            <a:spLocks/>
          </p:cNvSpPr>
          <p:nvPr/>
        </p:nvSpPr>
        <p:spPr>
          <a:xfrm>
            <a:off x="970200" y="2624406"/>
            <a:ext cx="10251600" cy="354161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/>
              <a:t>Properti</a:t>
            </a:r>
            <a:r>
              <a:rPr lang="en-US" sz="2400" dirty="0"/>
              <a:t> </a:t>
            </a:r>
            <a:r>
              <a:rPr lang="en-US" sz="2400" dirty="0" err="1"/>
              <a:t>THREE.CanvasRenderer</a:t>
            </a:r>
            <a:r>
              <a:rPr lang="en-US" sz="2400" dirty="0"/>
              <a:t> : </a:t>
            </a:r>
          </a:p>
          <a:p>
            <a:pPr marL="709079" indent="-514350">
              <a:spcBef>
                <a:spcPts val="2133"/>
              </a:spcBef>
              <a:buFont typeface="+mj-lt"/>
              <a:buAutoNum type="arabicPeriod"/>
            </a:pPr>
            <a:r>
              <a:rPr lang="en-US" sz="2400" dirty="0"/>
              <a:t>color</a:t>
            </a:r>
          </a:p>
          <a:p>
            <a:pPr marL="709079" indent="-514350">
              <a:buFont typeface="+mj-lt"/>
              <a:buAutoNum type="arabicPeriod"/>
            </a:pPr>
            <a:r>
              <a:rPr lang="en-US" sz="2400" dirty="0"/>
              <a:t>program</a:t>
            </a:r>
          </a:p>
          <a:p>
            <a:pPr marL="709079" indent="-514350">
              <a:buFont typeface="+mj-lt"/>
              <a:buAutoNum type="arabicPeriod"/>
            </a:pPr>
            <a:r>
              <a:rPr lang="en-US" sz="2400" dirty="0"/>
              <a:t>opacity</a:t>
            </a:r>
          </a:p>
          <a:p>
            <a:pPr marL="709079" indent="-514350">
              <a:buFont typeface="+mj-lt"/>
              <a:buAutoNum type="arabicPeriod"/>
            </a:pPr>
            <a:r>
              <a:rPr lang="en-US" sz="2400" dirty="0"/>
              <a:t>transparent</a:t>
            </a:r>
          </a:p>
          <a:p>
            <a:pPr marL="709079" indent="-514350">
              <a:buFont typeface="+mj-lt"/>
              <a:buAutoNum type="arabicPeriod"/>
            </a:pPr>
            <a:r>
              <a:rPr lang="en-US" sz="2400" dirty="0"/>
              <a:t>blending</a:t>
            </a:r>
          </a:p>
          <a:p>
            <a:pPr marL="709079" indent="-514350">
              <a:buFont typeface="+mj-lt"/>
              <a:buAutoNum type="arabicPeriod"/>
            </a:pPr>
            <a:r>
              <a:rPr lang="en-US" sz="2400" dirty="0"/>
              <a:t>rotation</a:t>
            </a:r>
          </a:p>
        </p:txBody>
      </p:sp>
      <p:pic>
        <p:nvPicPr>
          <p:cNvPr id="14" name="Google Shape;173;p26">
            <a:extLst>
              <a:ext uri="{FF2B5EF4-FFF2-40B4-BE49-F238E27FC236}">
                <a16:creationId xmlns:a16="http://schemas.microsoft.com/office/drawing/2014/main" id="{6E1B89D9-379D-4C59-981B-42DFA6E966B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9129" t="29071" r="39129" b="29071"/>
          <a:stretch/>
        </p:blipFill>
        <p:spPr>
          <a:xfrm>
            <a:off x="12192000" y="2130860"/>
            <a:ext cx="2398600" cy="2596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1467" y="891200"/>
            <a:ext cx="9027667" cy="50756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71;p26">
            <a:extLst>
              <a:ext uri="{FF2B5EF4-FFF2-40B4-BE49-F238E27FC236}">
                <a16:creationId xmlns:a16="http://schemas.microsoft.com/office/drawing/2014/main" id="{AC7BEDD3-5E04-41AD-884E-AD6F2EA6D597}"/>
              </a:ext>
            </a:extLst>
          </p:cNvPr>
          <p:cNvSpPr txBox="1">
            <a:spLocks/>
          </p:cNvSpPr>
          <p:nvPr/>
        </p:nvSpPr>
        <p:spPr>
          <a:xfrm>
            <a:off x="294945" y="3072200"/>
            <a:ext cx="2374114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dirty="0" err="1"/>
              <a:t>Contoh</a:t>
            </a:r>
            <a:endParaRPr lang="en-US" dirty="0"/>
          </a:p>
        </p:txBody>
      </p:sp>
      <p:pic>
        <p:nvPicPr>
          <p:cNvPr id="8" name="Google Shape;181;p27">
            <a:extLst>
              <a:ext uri="{FF2B5EF4-FFF2-40B4-BE49-F238E27FC236}">
                <a16:creationId xmlns:a16="http://schemas.microsoft.com/office/drawing/2014/main" id="{F80E0397-1A8C-4712-8FAE-808F2C77BF4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44058" b="44058"/>
          <a:stretch/>
        </p:blipFill>
        <p:spPr>
          <a:xfrm>
            <a:off x="5823233" y="7176069"/>
            <a:ext cx="4136400" cy="814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73;p26">
            <a:extLst>
              <a:ext uri="{FF2B5EF4-FFF2-40B4-BE49-F238E27FC236}">
                <a16:creationId xmlns:a16="http://schemas.microsoft.com/office/drawing/2014/main" id="{33ACBC48-5158-4F2F-A58D-372C440F3D2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65207" t="42088" r="29327" b="47740"/>
          <a:stretch/>
        </p:blipFill>
        <p:spPr>
          <a:xfrm>
            <a:off x="2232367" y="2842054"/>
            <a:ext cx="1121736" cy="1173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88;p28">
            <a:extLst>
              <a:ext uri="{FF2B5EF4-FFF2-40B4-BE49-F238E27FC236}">
                <a16:creationId xmlns:a16="http://schemas.microsoft.com/office/drawing/2014/main" id="{4A453241-9C63-4F99-ADA4-F25ABFCEBB1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90769" r="2927"/>
          <a:stretch/>
        </p:blipFill>
        <p:spPr>
          <a:xfrm>
            <a:off x="13179286" y="2164056"/>
            <a:ext cx="695739" cy="359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3233" y="0"/>
            <a:ext cx="4136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>
            <a:spLocks noGrp="1"/>
          </p:cNvSpPr>
          <p:nvPr>
            <p:ph type="body" idx="4294967295"/>
          </p:nvPr>
        </p:nvSpPr>
        <p:spPr>
          <a:xfrm>
            <a:off x="0" y="665162"/>
            <a:ext cx="12192001" cy="134254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ctr">
              <a:spcAft>
                <a:spcPts val="2133"/>
              </a:spcAft>
              <a:buNone/>
            </a:pPr>
            <a:r>
              <a:rPr lang="en" dirty="0"/>
              <a:t>Setelah membuat canvasnya, sekarang dibuat particlenya, dengan menggunakan </a:t>
            </a:r>
            <a:r>
              <a:rPr lang="en" dirty="0">
                <a:latin typeface="Roboto Bk" pitchFamily="2" charset="0"/>
                <a:ea typeface="Roboto Bk" pitchFamily="2" charset="0"/>
              </a:rPr>
              <a:t>THREE.SpriteCanvasMaterial</a:t>
            </a:r>
            <a:endParaRPr dirty="0">
              <a:latin typeface="Roboto Bk" pitchFamily="2" charset="0"/>
              <a:ea typeface="Roboto Bk" pitchFamily="2" charset="0"/>
            </a:endParaRPr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850" y="2164056"/>
            <a:ext cx="11036300" cy="35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chemeClr val="bg1"/>
                </a:solidFill>
              </a:rPr>
              <a:t>HTML5 dengan </a:t>
            </a:r>
            <a:r>
              <a:rPr lang="en" dirty="0">
                <a:solidFill>
                  <a:schemeClr val="bg1"/>
                </a:solidFill>
                <a:latin typeface="Roboto Bk" pitchFamily="2" charset="0"/>
                <a:ea typeface="Roboto Bk" pitchFamily="2" charset="0"/>
              </a:rPr>
              <a:t>THREE.WebGLRenderer</a:t>
            </a:r>
            <a:endParaRPr dirty="0">
              <a:solidFill>
                <a:schemeClr val="bg1"/>
              </a:solidFill>
              <a:latin typeface="Roboto Bk" pitchFamily="2" charset="0"/>
              <a:ea typeface="Roboto Bk" pitchFamily="2" charset="0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>
                <a:solidFill>
                  <a:schemeClr val="bg1"/>
                </a:solidFill>
              </a:rPr>
              <a:t>Ada 2 cara </a:t>
            </a:r>
            <a:endParaRPr>
              <a:solidFill>
                <a:schemeClr val="bg1"/>
              </a:solidFill>
            </a:endParaRPr>
          </a:p>
          <a:p>
            <a:pPr>
              <a:spcBef>
                <a:spcPts val="2133"/>
              </a:spcBef>
              <a:buAutoNum type="arabicPeriod"/>
            </a:pPr>
            <a:r>
              <a:rPr lang="en">
                <a:solidFill>
                  <a:schemeClr val="bg1"/>
                </a:solidFill>
              </a:rPr>
              <a:t>THREE.PointCloudMaterial</a:t>
            </a:r>
            <a:endParaRPr>
              <a:solidFill>
                <a:schemeClr val="bg1"/>
              </a:solidFill>
            </a:endParaRPr>
          </a:p>
          <a:p>
            <a:pPr>
              <a:buAutoNum type="arabicPeriod"/>
            </a:pPr>
            <a:r>
              <a:rPr lang="en">
                <a:solidFill>
                  <a:schemeClr val="bg1"/>
                </a:solidFill>
              </a:rPr>
              <a:t>THREE.Sprite</a:t>
            </a:r>
            <a:endParaRPr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F52C3F9-0736-4802-A645-FE8C8518C4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1" t="69843" r="50000" b="5359"/>
          <a:stretch/>
        </p:blipFill>
        <p:spPr>
          <a:xfrm>
            <a:off x="3" y="4800600"/>
            <a:ext cx="4064004" cy="2057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2EB66A-1CE5-4EFC-921B-C21F8E3F52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8" r="23989" b="14823"/>
          <a:stretch/>
        </p:blipFill>
        <p:spPr>
          <a:xfrm>
            <a:off x="3" y="1"/>
            <a:ext cx="4063996" cy="4889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3B1FC5-53A3-45D6-88A0-3842C2CD07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3" t="9821" r="33333" b="9821"/>
          <a:stretch/>
        </p:blipFill>
        <p:spPr>
          <a:xfrm>
            <a:off x="4063999" y="0"/>
            <a:ext cx="4064008" cy="6858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788B2A60-AC91-4013-9E9D-82481C32BB9C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10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90673" y="350368"/>
            <a:ext cx="2810659" cy="20635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F7D28F5-6F34-4315-A98F-A1AB4ACD52A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7"/>
          <a:stretch/>
        </p:blipFill>
        <p:spPr>
          <a:xfrm>
            <a:off x="8127995" y="2061"/>
            <a:ext cx="4064008" cy="685388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AB9FD4B-DB44-46FC-AB43-9560D17D4EEF}"/>
              </a:ext>
            </a:extLst>
          </p:cNvPr>
          <p:cNvSpPr/>
          <p:nvPr/>
        </p:nvSpPr>
        <p:spPr>
          <a:xfrm>
            <a:off x="9979506" y="1259048"/>
            <a:ext cx="360996" cy="24622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⚫</a:t>
            </a:r>
            <a:endParaRPr lang="en-US" sz="100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29DA581-D720-4124-94BA-C69BCD2D3789}"/>
              </a:ext>
            </a:extLst>
          </p:cNvPr>
          <p:cNvGrpSpPr/>
          <p:nvPr/>
        </p:nvGrpSpPr>
        <p:grpSpPr>
          <a:xfrm>
            <a:off x="-1" y="6858000"/>
            <a:ext cx="12191997" cy="6855938"/>
            <a:chOff x="0" y="2607276"/>
            <a:chExt cx="12191997" cy="4248664"/>
          </a:xfrm>
          <a:solidFill>
            <a:schemeClr val="tx1">
              <a:alpha val="36000"/>
            </a:schemeClr>
          </a:solidFill>
        </p:grpSpPr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C506A4C5-AC32-41B9-B549-FA566DCC1E03}"/>
                </a:ext>
              </a:extLst>
            </p:cNvPr>
            <p:cNvSpPr txBox="1">
              <a:spLocks/>
            </p:cNvSpPr>
            <p:nvPr/>
          </p:nvSpPr>
          <p:spPr>
            <a:xfrm>
              <a:off x="0" y="2607276"/>
              <a:ext cx="4064000" cy="4248664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dirty="0">
                  <a:solidFill>
                    <a:schemeClr val="bg1"/>
                  </a:solidFill>
                </a:rPr>
                <a:t>particles</a:t>
              </a:r>
            </a:p>
          </p:txBody>
        </p:sp>
        <p:sp>
          <p:nvSpPr>
            <p:cNvPr id="23" name="Title 1">
              <a:extLst>
                <a:ext uri="{FF2B5EF4-FFF2-40B4-BE49-F238E27FC236}">
                  <a16:creationId xmlns:a16="http://schemas.microsoft.com/office/drawing/2014/main" id="{8599E6F0-CAAC-44FD-A50B-5BE6478CB3DD}"/>
                </a:ext>
              </a:extLst>
            </p:cNvPr>
            <p:cNvSpPr txBox="1">
              <a:spLocks/>
            </p:cNvSpPr>
            <p:nvPr/>
          </p:nvSpPr>
          <p:spPr>
            <a:xfrm>
              <a:off x="4063998" y="2607276"/>
              <a:ext cx="4064001" cy="4248664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dirty="0">
                  <a:solidFill>
                    <a:schemeClr val="bg1"/>
                  </a:solidFill>
                </a:rPr>
                <a:t>sprites</a:t>
              </a:r>
            </a:p>
          </p:txBody>
        </p:sp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B5AA4C34-4DBE-42AF-A110-4A88EBEDF1F6}"/>
                </a:ext>
              </a:extLst>
            </p:cNvPr>
            <p:cNvSpPr txBox="1">
              <a:spLocks/>
            </p:cNvSpPr>
            <p:nvPr/>
          </p:nvSpPr>
          <p:spPr>
            <a:xfrm>
              <a:off x="8127997" y="2607276"/>
              <a:ext cx="4064000" cy="4248664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dirty="0">
                  <a:solidFill>
                    <a:schemeClr val="bg1"/>
                  </a:solidFill>
                </a:rPr>
                <a:t>point cloud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3600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THREE.PointCloudMaterial</a:t>
            </a:r>
            <a:endParaRPr dirty="0"/>
          </a:p>
        </p:txBody>
      </p:sp>
      <p:sp>
        <p:nvSpPr>
          <p:cNvPr id="200" name="Google Shape;200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r>
              <a:rPr lang="en"/>
              <a:t>Pada THREE.PointCloudMaterial ada properti map, kita bisa menjadikan texture sebagai particle. Pada THREE.js, texturenya bisa berupa HTML5 Canvas</a:t>
            </a:r>
            <a:endParaRPr/>
          </a:p>
        </p:txBody>
      </p:sp>
      <p:pic>
        <p:nvPicPr>
          <p:cNvPr id="4" name="Google Shape;207;p31">
            <a:extLst>
              <a:ext uri="{FF2B5EF4-FFF2-40B4-BE49-F238E27FC236}">
                <a16:creationId xmlns:a16="http://schemas.microsoft.com/office/drawing/2014/main" id="{CFD9392A-79FC-41C2-A0B0-331FFBC5DC2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42541" t="35616" r="42541" b="35616"/>
          <a:stretch/>
        </p:blipFill>
        <p:spPr>
          <a:xfrm>
            <a:off x="12423516" y="2663686"/>
            <a:ext cx="1411754" cy="1530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4700" y="768717"/>
            <a:ext cx="9463403" cy="532056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05;p31">
            <a:extLst>
              <a:ext uri="{FF2B5EF4-FFF2-40B4-BE49-F238E27FC236}">
                <a16:creationId xmlns:a16="http://schemas.microsoft.com/office/drawing/2014/main" id="{E754FD20-9390-455E-B9A8-4586BE6CC4F4}"/>
              </a:ext>
            </a:extLst>
          </p:cNvPr>
          <p:cNvSpPr txBox="1">
            <a:spLocks/>
          </p:cNvSpPr>
          <p:nvPr/>
        </p:nvSpPr>
        <p:spPr>
          <a:xfrm>
            <a:off x="373897" y="3072200"/>
            <a:ext cx="1980803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/>
              <a:t>Contoh</a:t>
            </a:r>
            <a:endParaRPr lang="en-US" dirty="0"/>
          </a:p>
        </p:txBody>
      </p:sp>
      <p:pic>
        <p:nvPicPr>
          <p:cNvPr id="8" name="Google Shape;214;p32">
            <a:extLst>
              <a:ext uri="{FF2B5EF4-FFF2-40B4-BE49-F238E27FC236}">
                <a16:creationId xmlns:a16="http://schemas.microsoft.com/office/drawing/2014/main" id="{24B91FE5-EE11-4DFC-9495-B7472C057AA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95081"/>
          <a:stretch/>
        </p:blipFill>
        <p:spPr>
          <a:xfrm>
            <a:off x="12609526" y="1009584"/>
            <a:ext cx="423347" cy="4838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91" y="1009584"/>
            <a:ext cx="8606565" cy="483883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5;p31">
            <a:extLst>
              <a:ext uri="{FF2B5EF4-FFF2-40B4-BE49-F238E27FC236}">
                <a16:creationId xmlns:a16="http://schemas.microsoft.com/office/drawing/2014/main" id="{AEE23BF4-DB4A-42FF-AA3D-607DC74950AC}"/>
              </a:ext>
            </a:extLst>
          </p:cNvPr>
          <p:cNvSpPr txBox="1">
            <a:spLocks/>
          </p:cNvSpPr>
          <p:nvPr/>
        </p:nvSpPr>
        <p:spPr>
          <a:xfrm>
            <a:off x="373897" y="3072200"/>
            <a:ext cx="11413912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pPr algn="r"/>
            <a:r>
              <a:rPr lang="en-US"/>
              <a:t>Contoh</a:t>
            </a:r>
            <a:endParaRPr lang="en-US" dirty="0"/>
          </a:p>
        </p:txBody>
      </p:sp>
      <p:sp>
        <p:nvSpPr>
          <p:cNvPr id="8" name="Google Shape;212;p32">
            <a:extLst>
              <a:ext uri="{FF2B5EF4-FFF2-40B4-BE49-F238E27FC236}">
                <a16:creationId xmlns:a16="http://schemas.microsoft.com/office/drawing/2014/main" id="{F7766BE8-15C4-47EE-A8AA-E96B642FE972}"/>
              </a:ext>
            </a:extLst>
          </p:cNvPr>
          <p:cNvSpPr txBox="1">
            <a:spLocks/>
          </p:cNvSpPr>
          <p:nvPr/>
        </p:nvSpPr>
        <p:spPr>
          <a:xfrm>
            <a:off x="8706677" y="3785800"/>
            <a:ext cx="3081131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pPr algn="r"/>
            <a:r>
              <a:rPr lang="en-US" sz="2400"/>
              <a:t>THREE.Sprite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4019DED-1BB3-44D2-ACD1-A6D93A4115D9}"/>
              </a:ext>
            </a:extLst>
          </p:cNvPr>
          <p:cNvSpPr/>
          <p:nvPr/>
        </p:nvSpPr>
        <p:spPr>
          <a:xfrm>
            <a:off x="-1179444" y="2721586"/>
            <a:ext cx="914400" cy="81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012D70-668B-42ED-ABA0-081DDD387BE8}"/>
              </a:ext>
            </a:extLst>
          </p:cNvPr>
          <p:cNvSpPr/>
          <p:nvPr/>
        </p:nvSpPr>
        <p:spPr>
          <a:xfrm>
            <a:off x="-1179445" y="4055164"/>
            <a:ext cx="914400" cy="81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20;p33">
            <a:extLst>
              <a:ext uri="{FF2B5EF4-FFF2-40B4-BE49-F238E27FC236}">
                <a16:creationId xmlns:a16="http://schemas.microsoft.com/office/drawing/2014/main" id="{D7149DE6-4F29-4B5B-A818-23D846D4C055}"/>
              </a:ext>
            </a:extLst>
          </p:cNvPr>
          <p:cNvSpPr txBox="1">
            <a:spLocks/>
          </p:cNvSpPr>
          <p:nvPr/>
        </p:nvSpPr>
        <p:spPr>
          <a:xfrm>
            <a:off x="969962" y="2802836"/>
            <a:ext cx="10252075" cy="125232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/>
              <a:t>Texture sebagai Styling Particle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0CDD07-0776-40F6-A7FB-16119CF598C8}"/>
              </a:ext>
            </a:extLst>
          </p:cNvPr>
          <p:cNvSpPr/>
          <p:nvPr/>
        </p:nvSpPr>
        <p:spPr>
          <a:xfrm>
            <a:off x="1524000" y="2721586"/>
            <a:ext cx="9144000" cy="81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B100DD-0D5B-428C-BA46-B0499BFDE5C9}"/>
              </a:ext>
            </a:extLst>
          </p:cNvPr>
          <p:cNvSpPr/>
          <p:nvPr/>
        </p:nvSpPr>
        <p:spPr>
          <a:xfrm>
            <a:off x="1523999" y="4055164"/>
            <a:ext cx="9144000" cy="812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234;p35">
            <a:extLst>
              <a:ext uri="{FF2B5EF4-FFF2-40B4-BE49-F238E27FC236}">
                <a16:creationId xmlns:a16="http://schemas.microsoft.com/office/drawing/2014/main" id="{8481C401-60EA-4829-B057-FC804251998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93802" b="899"/>
          <a:stretch/>
        </p:blipFill>
        <p:spPr>
          <a:xfrm>
            <a:off x="1524000" y="2038365"/>
            <a:ext cx="364435" cy="2781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0" y="2038365"/>
            <a:ext cx="2823833" cy="278146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DA54C2-B706-41C3-A7CB-4228D95D7F54}"/>
              </a:ext>
            </a:extLst>
          </p:cNvPr>
          <p:cNvSpPr/>
          <p:nvPr/>
        </p:nvSpPr>
        <p:spPr>
          <a:xfrm>
            <a:off x="1524000" y="-1"/>
            <a:ext cx="9144000" cy="143123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225;p34">
            <a:extLst>
              <a:ext uri="{FF2B5EF4-FFF2-40B4-BE49-F238E27FC236}">
                <a16:creationId xmlns:a16="http://schemas.microsoft.com/office/drawing/2014/main" id="{69A247F4-96C2-46E8-AC90-A6BB7B9CA423}"/>
              </a:ext>
            </a:extLst>
          </p:cNvPr>
          <p:cNvSpPr txBox="1">
            <a:spLocks/>
          </p:cNvSpPr>
          <p:nvPr/>
        </p:nvSpPr>
        <p:spPr>
          <a:xfrm>
            <a:off x="1524000" y="715617"/>
            <a:ext cx="9144000" cy="71561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pPr algn="ctr"/>
            <a:r>
              <a:rPr lang="en-US" sz="2800" dirty="0">
                <a:solidFill>
                  <a:schemeClr val="bg1"/>
                </a:solidFill>
              </a:rPr>
              <a:t>Texture </a:t>
            </a:r>
            <a:r>
              <a:rPr lang="en-US" sz="2800" dirty="0" err="1">
                <a:solidFill>
                  <a:schemeClr val="bg1"/>
                </a:solidFill>
              </a:rPr>
              <a:t>sebagai</a:t>
            </a:r>
            <a:r>
              <a:rPr lang="en-US" sz="2800" dirty="0">
                <a:solidFill>
                  <a:schemeClr val="bg1"/>
                </a:solidFill>
              </a:rPr>
              <a:t> styling particle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ED83BB-F1F8-4D6C-B576-F2FBBDFE2BC3}"/>
              </a:ext>
            </a:extLst>
          </p:cNvPr>
          <p:cNvSpPr/>
          <p:nvPr/>
        </p:nvSpPr>
        <p:spPr>
          <a:xfrm>
            <a:off x="1524000" y="6520101"/>
            <a:ext cx="9144000" cy="3378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226;p34">
            <a:extLst>
              <a:ext uri="{FF2B5EF4-FFF2-40B4-BE49-F238E27FC236}">
                <a16:creationId xmlns:a16="http://schemas.microsoft.com/office/drawing/2014/main" id="{72C0D8B9-334A-4CBA-8C58-C443EB21CCBE}"/>
              </a:ext>
            </a:extLst>
          </p:cNvPr>
          <p:cNvSpPr txBox="1">
            <a:spLocks/>
          </p:cNvSpPr>
          <p:nvPr/>
        </p:nvSpPr>
        <p:spPr>
          <a:xfrm>
            <a:off x="4591878" y="2038365"/>
            <a:ext cx="6632322" cy="374826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Menggunakan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fungsi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THREE.ImageUtils.loadTexture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()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untuk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 load image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sebagai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 Texture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dengan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fungsi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THREE.Texture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lalu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 set di variable map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dalam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materialnya</a:t>
            </a:r>
            <a:r>
              <a:rPr lang="en-US" sz="2400" dirty="0">
                <a:solidFill>
                  <a:srgbClr val="000000"/>
                </a:solidFill>
                <a:latin typeface="+mj-lt"/>
                <a:ea typeface="Verdana"/>
                <a:cs typeface="Verdana"/>
                <a:sym typeface="Verdana"/>
              </a:rPr>
              <a:t>.</a:t>
            </a:r>
          </a:p>
          <a:p>
            <a:pPr marL="0" indent="0">
              <a:spcBef>
                <a:spcPts val="2133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0000"/>
                </a:solidFill>
                <a:latin typeface="+mj-lt"/>
                <a:ea typeface="Courier New"/>
                <a:cs typeface="Courier New"/>
                <a:sym typeface="Courier New"/>
              </a:rPr>
              <a:t>var texture = </a:t>
            </a:r>
            <a:r>
              <a:rPr lang="en-US" sz="2400" dirty="0" err="1">
                <a:solidFill>
                  <a:srgbClr val="000000"/>
                </a:solidFill>
                <a:latin typeface="+mj-lt"/>
                <a:ea typeface="Courier New"/>
                <a:cs typeface="Courier New"/>
                <a:sym typeface="Courier New"/>
              </a:rPr>
              <a:t>THREE.ImageUtils.loadTexture</a:t>
            </a:r>
            <a:endParaRPr lang="en-US" sz="2400" dirty="0">
              <a:solidFill>
                <a:srgbClr val="000000"/>
              </a:solidFill>
              <a:latin typeface="+mj-lt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2133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0000"/>
                </a:solidFill>
                <a:latin typeface="+mj-lt"/>
                <a:ea typeface="Courier New"/>
                <a:cs typeface="Courier New"/>
                <a:sym typeface="Courier New"/>
              </a:rPr>
              <a:t>("../assets/textures/particles/raindrop-3.png");</a:t>
            </a:r>
          </a:p>
          <a:p>
            <a:pPr marL="0" indent="0">
              <a:spcBef>
                <a:spcPts val="2133"/>
              </a:spcBef>
              <a:buFont typeface="Arial" panose="020B0604020202020204" pitchFamily="34" charset="0"/>
              <a:buNone/>
            </a:pPr>
            <a:endParaRPr lang="en-US" sz="2400" dirty="0">
              <a:solidFill>
                <a:srgbClr val="000000"/>
              </a:solidFill>
              <a:latin typeface="+mj-lt"/>
              <a:ea typeface="Verdana"/>
              <a:cs typeface="Verdana"/>
              <a:sym typeface="Verdana"/>
            </a:endParaRPr>
          </a:p>
          <a:p>
            <a:pPr marL="0" indent="0">
              <a:spcBef>
                <a:spcPts val="2133"/>
              </a:spcBef>
              <a:buFont typeface="Arial" panose="020B0604020202020204" pitchFamily="34" charset="0"/>
              <a:buNone/>
            </a:pPr>
            <a:endParaRPr lang="en-US" sz="2400" dirty="0">
              <a:solidFill>
                <a:srgbClr val="000000"/>
              </a:solidFill>
              <a:latin typeface="+mj-lt"/>
              <a:ea typeface="Verdana"/>
              <a:cs typeface="Verdana"/>
              <a:sym typeface="Verdana"/>
            </a:endParaRPr>
          </a:p>
          <a:p>
            <a:pPr marL="0" indent="0">
              <a:spcBef>
                <a:spcPts val="2133"/>
              </a:spcBef>
              <a:buFont typeface="Arial" panose="020B0604020202020204" pitchFamily="34" charset="0"/>
              <a:buNone/>
            </a:pPr>
            <a:endParaRPr lang="en-US" sz="2400" dirty="0">
              <a:solidFill>
                <a:srgbClr val="000000"/>
              </a:solidFill>
              <a:latin typeface="+mj-lt"/>
              <a:ea typeface="Verdana"/>
              <a:cs typeface="Verdana"/>
              <a:sym typeface="Verdana"/>
            </a:endParaRPr>
          </a:p>
          <a:p>
            <a:pPr marL="0" indent="0">
              <a:spcBef>
                <a:spcPts val="2133"/>
              </a:spcBef>
              <a:buClr>
                <a:srgbClr val="000000"/>
              </a:buClr>
              <a:buSzPts val="1100"/>
              <a:buFont typeface="Arial" panose="020B0604020202020204" pitchFamily="34" charset="0"/>
              <a:buNone/>
            </a:pPr>
            <a:endParaRPr lang="en-US" sz="2400" dirty="0">
              <a:solidFill>
                <a:srgbClr val="000000"/>
              </a:solidFill>
              <a:latin typeface="+mj-lt"/>
              <a:ea typeface="Verdana"/>
              <a:cs typeface="Verdana"/>
              <a:sym typeface="Verdana"/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Font typeface="Arial" panose="020B0604020202020204" pitchFamily="34" charset="0"/>
              <a:buNone/>
            </a:pPr>
            <a:endParaRPr lang="en-US" sz="2400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950" y="2150167"/>
            <a:ext cx="5880100" cy="28067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F91AE3D-B4F9-44CE-AA91-6915FE8C345D}"/>
              </a:ext>
            </a:extLst>
          </p:cNvPr>
          <p:cNvSpPr/>
          <p:nvPr/>
        </p:nvSpPr>
        <p:spPr>
          <a:xfrm>
            <a:off x="0" y="-1"/>
            <a:ext cx="12192000" cy="143123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71C290-4706-4643-9177-3257B1433CC5}"/>
              </a:ext>
            </a:extLst>
          </p:cNvPr>
          <p:cNvSpPr/>
          <p:nvPr/>
        </p:nvSpPr>
        <p:spPr>
          <a:xfrm>
            <a:off x="0" y="6520101"/>
            <a:ext cx="12192000" cy="3378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233;p35">
            <a:extLst>
              <a:ext uri="{FF2B5EF4-FFF2-40B4-BE49-F238E27FC236}">
                <a16:creationId xmlns:a16="http://schemas.microsoft.com/office/drawing/2014/main" id="{70C45AF0-5848-476E-8612-FAF07A17BA03}"/>
              </a:ext>
            </a:extLst>
          </p:cNvPr>
          <p:cNvSpPr txBox="1">
            <a:spLocks/>
          </p:cNvSpPr>
          <p:nvPr/>
        </p:nvSpPr>
        <p:spPr>
          <a:xfrm>
            <a:off x="967800" y="717634"/>
            <a:ext cx="10251600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 err="1">
                <a:solidFill>
                  <a:schemeClr val="bg1"/>
                </a:solidFill>
                <a:latin typeface="+mj-lt"/>
                <a:ea typeface="Verdana"/>
                <a:cs typeface="Verdana"/>
                <a:sym typeface="Verdana"/>
              </a:rPr>
              <a:t>Untuk</a:t>
            </a:r>
            <a:r>
              <a:rPr lang="en-US" sz="2400" dirty="0">
                <a:solidFill>
                  <a:schemeClr val="bg1"/>
                </a:solidFill>
                <a:latin typeface="+mj-lt"/>
                <a:ea typeface="Verdana"/>
                <a:cs typeface="Verdana"/>
                <a:sym typeface="Verdana"/>
              </a:rPr>
              <a:t> setting </a:t>
            </a:r>
            <a:r>
              <a:rPr lang="en-US" sz="2400" dirty="0" err="1">
                <a:solidFill>
                  <a:schemeClr val="bg1"/>
                </a:solidFill>
                <a:latin typeface="+mj-lt"/>
                <a:ea typeface="Verdana"/>
                <a:cs typeface="Verdana"/>
                <a:sym typeface="Verdana"/>
              </a:rPr>
              <a:t>materialnya</a:t>
            </a:r>
            <a:endParaRPr lang="en-US" sz="2400" dirty="0">
              <a:solidFill>
                <a:schemeClr val="bg1"/>
              </a:solidFill>
              <a:latin typeface="+mj-lt"/>
              <a:ea typeface="Verdana"/>
              <a:cs typeface="Verdana"/>
              <a:sym typeface="Verdana"/>
            </a:endParaRPr>
          </a:p>
        </p:txBody>
      </p:sp>
      <p:pic>
        <p:nvPicPr>
          <p:cNvPr id="10" name="Google Shape;241;p36">
            <a:extLst>
              <a:ext uri="{FF2B5EF4-FFF2-40B4-BE49-F238E27FC236}">
                <a16:creationId xmlns:a16="http://schemas.microsoft.com/office/drawing/2014/main" id="{80C4A499-6426-4DEF-B122-43BB0C776F6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94847"/>
          <a:stretch/>
        </p:blipFill>
        <p:spPr>
          <a:xfrm>
            <a:off x="12271528" y="2014633"/>
            <a:ext cx="291550" cy="2828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459" y="2014633"/>
            <a:ext cx="5657468" cy="282873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7AE0F8-A264-4735-964D-3AA8D998F95A}"/>
              </a:ext>
            </a:extLst>
          </p:cNvPr>
          <p:cNvSpPr/>
          <p:nvPr/>
        </p:nvSpPr>
        <p:spPr>
          <a:xfrm>
            <a:off x="0" y="6520101"/>
            <a:ext cx="12192000" cy="3378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5C70E3-CD25-4B78-B175-C90D9FAE2A4D}"/>
              </a:ext>
            </a:extLst>
          </p:cNvPr>
          <p:cNvSpPr/>
          <p:nvPr/>
        </p:nvSpPr>
        <p:spPr>
          <a:xfrm>
            <a:off x="0" y="0"/>
            <a:ext cx="12192000" cy="3378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240;p36">
            <a:extLst>
              <a:ext uri="{FF2B5EF4-FFF2-40B4-BE49-F238E27FC236}">
                <a16:creationId xmlns:a16="http://schemas.microsoft.com/office/drawing/2014/main" id="{24EFFC91-08B6-45BC-AC2A-1D720B2B9FE0}"/>
              </a:ext>
            </a:extLst>
          </p:cNvPr>
          <p:cNvSpPr txBox="1">
            <a:spLocks/>
          </p:cNvSpPr>
          <p:nvPr/>
        </p:nvSpPr>
        <p:spPr>
          <a:xfrm>
            <a:off x="6500191" y="1921600"/>
            <a:ext cx="5168350" cy="301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Code </a:t>
            </a:r>
            <a:r>
              <a:rPr lang="en-US" sz="2400" b="1" dirty="0" err="1"/>
              <a:t>untuk</a:t>
            </a:r>
            <a:r>
              <a:rPr lang="en-US" sz="2400" b="1" dirty="0"/>
              <a:t> </a:t>
            </a:r>
            <a:r>
              <a:rPr lang="en-US" sz="2400" b="1" dirty="0" err="1"/>
              <a:t>tempat</a:t>
            </a:r>
            <a:r>
              <a:rPr lang="en-US" sz="2400" b="1" dirty="0"/>
              <a:t> dan </a:t>
            </a:r>
            <a:r>
              <a:rPr lang="en-US" sz="2400" b="1" dirty="0" err="1"/>
              <a:t>kecepatan</a:t>
            </a:r>
            <a:r>
              <a:rPr lang="en-US" sz="2400" b="1" dirty="0"/>
              <a:t> raindrop </a:t>
            </a:r>
            <a:r>
              <a:rPr lang="en-US" sz="2400" b="1" dirty="0" err="1"/>
              <a:t>jatuh</a:t>
            </a:r>
            <a:endParaRPr lang="en-US" sz="2400" b="1" dirty="0"/>
          </a:p>
          <a:p>
            <a:pPr marL="0" indent="0">
              <a:spcBef>
                <a:spcPts val="2133"/>
              </a:spcBef>
              <a:buFont typeface="Arial" panose="020B0604020202020204" pitchFamily="34" charset="0"/>
              <a:buNone/>
            </a:pPr>
            <a:r>
              <a:rPr lang="en-US" sz="2400" dirty="0"/>
              <a:t>Y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kecepatan</a:t>
            </a:r>
            <a:r>
              <a:rPr lang="en-US" sz="2400" dirty="0"/>
              <a:t> </a:t>
            </a:r>
            <a:r>
              <a:rPr lang="en-US" sz="2400" dirty="0" err="1"/>
              <a:t>jatuhnya</a:t>
            </a:r>
            <a:r>
              <a:rPr lang="en-US" sz="2400" dirty="0"/>
              <a:t> dan</a:t>
            </a:r>
          </a:p>
          <a:p>
            <a:pPr marL="0" indent="0">
              <a:spcBef>
                <a:spcPts val="2133"/>
              </a:spcBef>
              <a:spcAft>
                <a:spcPts val="2133"/>
              </a:spcAft>
              <a:buFont typeface="Arial" panose="020B0604020202020204" pitchFamily="34" charset="0"/>
              <a:buNone/>
            </a:pPr>
            <a:r>
              <a:rPr lang="en-US" sz="2400" dirty="0"/>
              <a:t>X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seberapa</a:t>
            </a:r>
            <a:r>
              <a:rPr lang="en-US" sz="2400" dirty="0"/>
              <a:t> </a:t>
            </a:r>
            <a:r>
              <a:rPr lang="en-US" sz="2400" dirty="0" err="1"/>
              <a:t>jarak</a:t>
            </a:r>
            <a:r>
              <a:rPr lang="en-US" sz="2400" dirty="0"/>
              <a:t> </a:t>
            </a:r>
            <a:r>
              <a:rPr lang="en-US" sz="2400" dirty="0" err="1"/>
              <a:t>dalam</a:t>
            </a:r>
            <a:r>
              <a:rPr lang="en-US" sz="2400" dirty="0"/>
              <a:t> horizontally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0816" y="703999"/>
            <a:ext cx="6870367" cy="181666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0F7102-A0C5-4EBF-AE53-C1F82498468A}"/>
              </a:ext>
            </a:extLst>
          </p:cNvPr>
          <p:cNvSpPr/>
          <p:nvPr/>
        </p:nvSpPr>
        <p:spPr>
          <a:xfrm>
            <a:off x="0" y="6520101"/>
            <a:ext cx="12192000" cy="3378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ACE2FB-8F35-47AD-8609-481FD59C9863}"/>
              </a:ext>
            </a:extLst>
          </p:cNvPr>
          <p:cNvSpPr/>
          <p:nvPr/>
        </p:nvSpPr>
        <p:spPr>
          <a:xfrm>
            <a:off x="0" y="0"/>
            <a:ext cx="12192000" cy="3378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247;p37">
            <a:extLst>
              <a:ext uri="{FF2B5EF4-FFF2-40B4-BE49-F238E27FC236}">
                <a16:creationId xmlns:a16="http://schemas.microsoft.com/office/drawing/2014/main" id="{668AC9FF-D83C-4D2A-BEBD-DCED7818D5FA}"/>
              </a:ext>
            </a:extLst>
          </p:cNvPr>
          <p:cNvSpPr txBox="1">
            <a:spLocks/>
          </p:cNvSpPr>
          <p:nvPr/>
        </p:nvSpPr>
        <p:spPr>
          <a:xfrm>
            <a:off x="970199" y="3012983"/>
            <a:ext cx="10251600" cy="301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None/>
            </a:pPr>
            <a:r>
              <a:rPr lang="en-US" sz="2400" dirty="0">
                <a:latin typeface="Roboto Bk" pitchFamily="2" charset="0"/>
                <a:ea typeface="Roboto Bk" pitchFamily="2" charset="0"/>
              </a:rPr>
              <a:t>Code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untuk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menjaga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 agar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tidak</a:t>
            </a:r>
            <a:endParaRPr lang="en-US" sz="2400" dirty="0">
              <a:latin typeface="Roboto Bk" pitchFamily="2" charset="0"/>
              <a:ea typeface="Roboto Bk" pitchFamily="2" charset="0"/>
            </a:endParaRPr>
          </a:p>
          <a:p>
            <a:pPr marL="0" indent="0" algn="ctr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None/>
            </a:pPr>
            <a:r>
              <a:rPr lang="en-US" sz="2400" dirty="0" err="1">
                <a:latin typeface="Roboto Bk" pitchFamily="2" charset="0"/>
                <a:ea typeface="Roboto Bk" pitchFamily="2" charset="0"/>
              </a:rPr>
              <a:t>keluar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dari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batas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 yang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kita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inginkan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.</a:t>
            </a:r>
          </a:p>
          <a:p>
            <a:pPr marL="0" indent="0" algn="ctr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None/>
            </a:pPr>
            <a:r>
              <a:rPr lang="en-US" sz="2400" dirty="0"/>
              <a:t>Y </a:t>
            </a:r>
            <a:r>
              <a:rPr lang="en-US" sz="2400" dirty="0" err="1"/>
              <a:t>bila</a:t>
            </a:r>
            <a:r>
              <a:rPr lang="en-US" sz="2400" dirty="0"/>
              <a:t> </a:t>
            </a:r>
            <a:r>
              <a:rPr lang="en-US" sz="2400" dirty="0" err="1"/>
              <a:t>sampai</a:t>
            </a:r>
            <a:r>
              <a:rPr lang="en-US" sz="2400" dirty="0"/>
              <a:t> </a:t>
            </a:r>
            <a:r>
              <a:rPr lang="en-US" sz="2400" dirty="0" err="1"/>
              <a:t>bawah</a:t>
            </a:r>
            <a:r>
              <a:rPr lang="en-US" sz="2400" dirty="0"/>
              <a:t> </a:t>
            </a:r>
            <a:r>
              <a:rPr lang="en-US" sz="2400" dirty="0" err="1"/>
              <a:t>dikembalikan</a:t>
            </a:r>
            <a:endParaRPr lang="en-US" sz="2400" dirty="0"/>
          </a:p>
          <a:p>
            <a:pPr marL="0" indent="0" algn="ctr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None/>
            </a:pPr>
            <a:r>
              <a:rPr lang="en-US" sz="2400" dirty="0"/>
              <a:t>X </a:t>
            </a:r>
            <a:r>
              <a:rPr lang="en-US" sz="2400" dirty="0" err="1"/>
              <a:t>bila</a:t>
            </a:r>
            <a:r>
              <a:rPr lang="en-US" sz="2400" dirty="0"/>
              <a:t> </a:t>
            </a:r>
            <a:r>
              <a:rPr lang="en-US" sz="2400" dirty="0" err="1"/>
              <a:t>keluar</a:t>
            </a:r>
            <a:r>
              <a:rPr lang="en-US" sz="2400" dirty="0"/>
              <a:t> </a:t>
            </a:r>
            <a:r>
              <a:rPr lang="en-US" sz="2400" dirty="0" err="1"/>
              <a:t>kanan</a:t>
            </a:r>
            <a:r>
              <a:rPr lang="en-US" sz="2400" dirty="0"/>
              <a:t>/</a:t>
            </a:r>
            <a:r>
              <a:rPr lang="en-US" sz="2400" dirty="0" err="1"/>
              <a:t>kiri</a:t>
            </a:r>
            <a:r>
              <a:rPr lang="en-US" sz="2400" dirty="0"/>
              <a:t> </a:t>
            </a:r>
            <a:r>
              <a:rPr lang="en-US" sz="2400" dirty="0" err="1"/>
              <a:t>dibalikan</a:t>
            </a:r>
            <a:endParaRPr lang="en-US" sz="2400" dirty="0"/>
          </a:p>
          <a:p>
            <a:pPr marL="0" indent="0" algn="ctr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None/>
            </a:pPr>
            <a:r>
              <a:rPr lang="en-US" sz="2400" dirty="0" err="1"/>
              <a:t>arah</a:t>
            </a:r>
            <a:r>
              <a:rPr lang="en-US" sz="2400" dirty="0"/>
              <a:t> horizontal 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37D5EC8-3AB8-4B12-8F28-60AD02DFE65A}"/>
              </a:ext>
            </a:extLst>
          </p:cNvPr>
          <p:cNvSpPr/>
          <p:nvPr/>
        </p:nvSpPr>
        <p:spPr>
          <a:xfrm>
            <a:off x="4064802" y="3429001"/>
            <a:ext cx="7467501" cy="3429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2FDBEC-A0E5-420E-9857-34FE35D5195D}"/>
              </a:ext>
            </a:extLst>
          </p:cNvPr>
          <p:cNvSpPr/>
          <p:nvPr/>
        </p:nvSpPr>
        <p:spPr>
          <a:xfrm>
            <a:off x="4064802" y="0"/>
            <a:ext cx="7467501" cy="3429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5" name="Google Shape;25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802" y="755949"/>
            <a:ext cx="7467501" cy="53461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53;p38">
            <a:extLst>
              <a:ext uri="{FF2B5EF4-FFF2-40B4-BE49-F238E27FC236}">
                <a16:creationId xmlns:a16="http://schemas.microsoft.com/office/drawing/2014/main" id="{53FB9127-797C-46C9-8C21-7CF666E1A8FA}"/>
              </a:ext>
            </a:extLst>
          </p:cNvPr>
          <p:cNvSpPr txBox="1">
            <a:spLocks/>
          </p:cNvSpPr>
          <p:nvPr/>
        </p:nvSpPr>
        <p:spPr>
          <a:xfrm>
            <a:off x="421158" y="2866926"/>
            <a:ext cx="2560581" cy="112414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/>
              <a:t>Contoh Rainy</a:t>
            </a:r>
            <a:endParaRPr lang="en-US" sz="2400" dirty="0"/>
          </a:p>
        </p:txBody>
      </p:sp>
      <p:pic>
        <p:nvPicPr>
          <p:cNvPr id="6" name="Google Shape;262;p39">
            <a:extLst>
              <a:ext uri="{FF2B5EF4-FFF2-40B4-BE49-F238E27FC236}">
                <a16:creationId xmlns:a16="http://schemas.microsoft.com/office/drawing/2014/main" id="{274B0DD3-C53F-4995-A688-28940A3A24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6098" r="46098"/>
          <a:stretch/>
        </p:blipFill>
        <p:spPr>
          <a:xfrm>
            <a:off x="5706793" y="7143712"/>
            <a:ext cx="778414" cy="2905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>
            <a:spLocks noGrp="1"/>
          </p:cNvSpPr>
          <p:nvPr>
            <p:ph type="title"/>
          </p:nvPr>
        </p:nvSpPr>
        <p:spPr>
          <a:xfrm>
            <a:off x="970200" y="714567"/>
            <a:ext cx="10251600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Image &gt; 1</a:t>
            </a:r>
            <a:endParaRPr dirty="0"/>
          </a:p>
        </p:txBody>
      </p:sp>
      <p:sp>
        <p:nvSpPr>
          <p:cNvPr id="261" name="Google Shape;261;p39"/>
          <p:cNvSpPr txBox="1">
            <a:spLocks noGrp="1"/>
          </p:cNvSpPr>
          <p:nvPr>
            <p:ph type="body" idx="1"/>
          </p:nvPr>
        </p:nvSpPr>
        <p:spPr>
          <a:xfrm>
            <a:off x="972600" y="1428168"/>
            <a:ext cx="10251600" cy="435846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Bila image lebih dari 1 bagaimana? Seperti sebelumnya tetapi mengganti isi di fungsi yang menciptakan particle</a:t>
            </a: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  <p:pic>
        <p:nvPicPr>
          <p:cNvPr id="5" name="Google Shape;269;p40">
            <a:extLst>
              <a:ext uri="{FF2B5EF4-FFF2-40B4-BE49-F238E27FC236}">
                <a16:creationId xmlns:a16="http://schemas.microsoft.com/office/drawing/2014/main" id="{F802C8C8-3725-4E7F-94B8-7345D4661A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8782" t="21449" r="44113" b="21449"/>
          <a:stretch/>
        </p:blipFill>
        <p:spPr>
          <a:xfrm>
            <a:off x="4729278" y="6858000"/>
            <a:ext cx="2733444" cy="218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9016" y="2881201"/>
            <a:ext cx="9973967" cy="2905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F52C3F9-0736-4802-A645-FE8C8518C4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581" t="77651" r="50000" b="6627"/>
          <a:stretch/>
        </p:blipFill>
        <p:spPr>
          <a:xfrm>
            <a:off x="3" y="4889497"/>
            <a:ext cx="4064004" cy="13922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2EB66A-1CE5-4EFC-921B-C21F8E3F52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357" t="20652" r="28325" b="16674"/>
          <a:stretch/>
        </p:blipFill>
        <p:spPr>
          <a:xfrm>
            <a:off x="3" y="572096"/>
            <a:ext cx="4063996" cy="43174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3B1FC5-53A3-45D6-88A0-3842C2CD079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36" t="22576" r="36336" b="22576"/>
          <a:stretch/>
        </p:blipFill>
        <p:spPr>
          <a:xfrm>
            <a:off x="4063999" y="574158"/>
            <a:ext cx="4064008" cy="5709684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788B2A60-AC91-4013-9E9D-82481C32BB9C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10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90673" y="860728"/>
            <a:ext cx="2810659" cy="20635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F7D28F5-6F34-4315-A98F-A1AB4ACD52A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280" t="16811" r="10160" b="16811"/>
          <a:stretch/>
        </p:blipFill>
        <p:spPr>
          <a:xfrm>
            <a:off x="8127995" y="574159"/>
            <a:ext cx="4064008" cy="570968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AB9FD4B-DB44-46FC-AB43-9560D17D4EEF}"/>
              </a:ext>
            </a:extLst>
          </p:cNvPr>
          <p:cNvSpPr/>
          <p:nvPr/>
        </p:nvSpPr>
        <p:spPr>
          <a:xfrm>
            <a:off x="9979506" y="1769408"/>
            <a:ext cx="360996" cy="24622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⚫</a:t>
            </a:r>
            <a:endParaRPr lang="en-US" sz="1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F2DA02B-F00D-491B-942B-4D22C3AA4208}"/>
              </a:ext>
            </a:extLst>
          </p:cNvPr>
          <p:cNvGrpSpPr/>
          <p:nvPr/>
        </p:nvGrpSpPr>
        <p:grpSpPr>
          <a:xfrm>
            <a:off x="0" y="0"/>
            <a:ext cx="12191996" cy="6855937"/>
            <a:chOff x="0" y="2607276"/>
            <a:chExt cx="12191997" cy="4248664"/>
          </a:xfrm>
          <a:solidFill>
            <a:schemeClr val="tx1">
              <a:alpha val="12000"/>
            </a:schemeClr>
          </a:solidFill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8B5C77D3-DE45-4BF5-873F-814E9B9C97EC}"/>
                </a:ext>
              </a:extLst>
            </p:cNvPr>
            <p:cNvSpPr txBox="1">
              <a:spLocks/>
            </p:cNvSpPr>
            <p:nvPr/>
          </p:nvSpPr>
          <p:spPr>
            <a:xfrm>
              <a:off x="0" y="2607276"/>
              <a:ext cx="4064000" cy="4248664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dirty="0">
                  <a:solidFill>
                    <a:schemeClr val="bg1"/>
                  </a:solidFill>
                </a:rPr>
                <a:t>particles</a:t>
              </a:r>
            </a:p>
          </p:txBody>
        </p:sp>
        <p:sp>
          <p:nvSpPr>
            <p:cNvPr id="11" name="Title 1">
              <a:extLst>
                <a:ext uri="{FF2B5EF4-FFF2-40B4-BE49-F238E27FC236}">
                  <a16:creationId xmlns:a16="http://schemas.microsoft.com/office/drawing/2014/main" id="{54C54CE9-1A73-48F2-9A74-01B8DB81C43F}"/>
                </a:ext>
              </a:extLst>
            </p:cNvPr>
            <p:cNvSpPr txBox="1">
              <a:spLocks/>
            </p:cNvSpPr>
            <p:nvPr/>
          </p:nvSpPr>
          <p:spPr>
            <a:xfrm>
              <a:off x="4063998" y="2607276"/>
              <a:ext cx="4064001" cy="4248664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dirty="0">
                  <a:solidFill>
                    <a:schemeClr val="bg1"/>
                  </a:solidFill>
                </a:rPr>
                <a:t>sprites</a:t>
              </a: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440D571C-286A-4A1E-A2D4-838915B73200}"/>
                </a:ext>
              </a:extLst>
            </p:cNvPr>
            <p:cNvSpPr txBox="1">
              <a:spLocks/>
            </p:cNvSpPr>
            <p:nvPr/>
          </p:nvSpPr>
          <p:spPr>
            <a:xfrm>
              <a:off x="8127997" y="2607276"/>
              <a:ext cx="4064000" cy="4248664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dirty="0">
                  <a:solidFill>
                    <a:schemeClr val="bg1"/>
                  </a:solidFill>
                </a:rPr>
                <a:t>point cloud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5062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>
            <a:spLocks noGrp="1"/>
          </p:cNvSpPr>
          <p:nvPr>
            <p:ph type="title"/>
          </p:nvPr>
        </p:nvSpPr>
        <p:spPr>
          <a:xfrm>
            <a:off x="416546" y="3072200"/>
            <a:ext cx="10251600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chemeClr val="bg1"/>
                </a:solidFill>
              </a:rPr>
              <a:t>Contoh Snowy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69" name="Google Shape;26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9934" y="691534"/>
            <a:ext cx="7633601" cy="5474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4B37F1-DB0C-4B40-BB15-465F77C1482A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oogle Shape;267;p40">
            <a:extLst>
              <a:ext uri="{FF2B5EF4-FFF2-40B4-BE49-F238E27FC236}">
                <a16:creationId xmlns:a16="http://schemas.microsoft.com/office/drawing/2014/main" id="{E09D9A30-EDAE-404C-A39A-D24944276D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0200" y="312459"/>
            <a:ext cx="10251600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-US" sz="3200" b="1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intip.in/</a:t>
            </a:r>
            <a:r>
              <a:rPr lang="en-US" sz="3200" b="1" dirty="0" err="1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grafkomkupptku</a:t>
            </a:r>
            <a:endParaRPr sz="3200" b="1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" name="Google Shape;267;p40">
            <a:extLst>
              <a:ext uri="{FF2B5EF4-FFF2-40B4-BE49-F238E27FC236}">
                <a16:creationId xmlns:a16="http://schemas.microsoft.com/office/drawing/2014/main" id="{D8F9A520-9FAA-4ABA-920A-BFD471D15682}"/>
              </a:ext>
            </a:extLst>
          </p:cNvPr>
          <p:cNvSpPr txBox="1">
            <a:spLocks/>
          </p:cNvSpPr>
          <p:nvPr/>
        </p:nvSpPr>
        <p:spPr>
          <a:xfrm>
            <a:off x="970200" y="5831941"/>
            <a:ext cx="10251600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Bottom Text</a:t>
            </a:r>
          </a:p>
        </p:txBody>
      </p:sp>
      <p:sp>
        <p:nvSpPr>
          <p:cNvPr id="6" name="Google Shape;267;p40">
            <a:extLst>
              <a:ext uri="{FF2B5EF4-FFF2-40B4-BE49-F238E27FC236}">
                <a16:creationId xmlns:a16="http://schemas.microsoft.com/office/drawing/2014/main" id="{4C287464-D4D8-48CE-A471-33C85E396E03}"/>
              </a:ext>
            </a:extLst>
          </p:cNvPr>
          <p:cNvSpPr txBox="1">
            <a:spLocks/>
          </p:cNvSpPr>
          <p:nvPr/>
        </p:nvSpPr>
        <p:spPr>
          <a:xfrm>
            <a:off x="970200" y="825488"/>
            <a:ext cx="10251600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intip.in/</a:t>
            </a:r>
            <a:r>
              <a:rPr lang="en-US" sz="2000" b="1" dirty="0" err="1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grafkomkugithubku</a:t>
            </a:r>
            <a:endParaRPr lang="en-US" sz="2000" b="1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240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C6CCBA-483C-4EF0-8E4E-920585B06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6914" y="1770124"/>
            <a:ext cx="4180368" cy="33177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9C8AD2-B5AD-4DF8-888D-B54A69291B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605" t="46171" r="12343" b="49983"/>
          <a:stretch/>
        </p:blipFill>
        <p:spPr>
          <a:xfrm>
            <a:off x="10097737" y="3363756"/>
            <a:ext cx="127591" cy="127591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AA7BC60-C73B-405E-A3F8-0426BFEC7BC1}"/>
              </a:ext>
            </a:extLst>
          </p:cNvPr>
          <p:cNvCxnSpPr>
            <a:cxnSpLocks/>
          </p:cNvCxnSpPr>
          <p:nvPr/>
        </p:nvCxnSpPr>
        <p:spPr>
          <a:xfrm>
            <a:off x="8975187" y="3429000"/>
            <a:ext cx="928468" cy="0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AB97FE2-6973-4646-B21A-A70EB69EFCA2}"/>
              </a:ext>
            </a:extLst>
          </p:cNvPr>
          <p:cNvSpPr/>
          <p:nvPr/>
        </p:nvSpPr>
        <p:spPr>
          <a:xfrm>
            <a:off x="-2742061" y="568411"/>
            <a:ext cx="2651760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-1" y="0"/>
            <a:ext cx="4003589" cy="685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r"/>
            <a:r>
              <a:rPr lang="en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Particle</a:t>
            </a:r>
            <a:br>
              <a:rPr lang="en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</a:t>
            </a:r>
            <a:br>
              <a:rPr lang="en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</a:t>
            </a:r>
            <a:endParaRPr sz="5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7BF9C3-8953-4BF7-BE7A-8D46A07BF963}"/>
              </a:ext>
            </a:extLst>
          </p:cNvPr>
          <p:cNvSpPr/>
          <p:nvPr/>
        </p:nvSpPr>
        <p:spPr>
          <a:xfrm>
            <a:off x="3868124" y="-191386"/>
            <a:ext cx="7829300" cy="12758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46E140-525B-412A-A32D-F14D88A27F94}"/>
              </a:ext>
            </a:extLst>
          </p:cNvPr>
          <p:cNvSpPr/>
          <p:nvPr/>
        </p:nvSpPr>
        <p:spPr>
          <a:xfrm>
            <a:off x="3868124" y="1228082"/>
            <a:ext cx="7829300" cy="562991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148280" y="856959"/>
            <a:ext cx="3427919" cy="514408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Ada 100 sprite.</a:t>
            </a:r>
            <a:endParaRPr sz="2400" dirty="0"/>
          </a:p>
          <a:p>
            <a:pPr marL="0" indent="0">
              <a:spcBef>
                <a:spcPts val="2133"/>
              </a:spcBef>
              <a:buNone/>
            </a:pPr>
            <a:r>
              <a:rPr lang="en" sz="2400" dirty="0"/>
              <a:t>Sprite?</a:t>
            </a:r>
            <a:endParaRPr sz="2400"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sz="2400" dirty="0"/>
              <a:t>Sprite adalah bidang 2D yang menghadap ke camera</a:t>
            </a:r>
            <a:endParaRPr sz="2400" dirty="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8123" y="1228083"/>
            <a:ext cx="7829301" cy="440183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ADEE099-2C84-485D-93FB-4D8C4E796C68}"/>
              </a:ext>
            </a:extLst>
          </p:cNvPr>
          <p:cNvSpPr/>
          <p:nvPr/>
        </p:nvSpPr>
        <p:spPr>
          <a:xfrm>
            <a:off x="296562" y="568411"/>
            <a:ext cx="988541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92;p14">
            <a:extLst>
              <a:ext uri="{FF2B5EF4-FFF2-40B4-BE49-F238E27FC236}">
                <a16:creationId xmlns:a16="http://schemas.microsoft.com/office/drawing/2014/main" id="{EA313F6A-1BBB-4F30-96D0-48736DB91283}"/>
              </a:ext>
            </a:extLst>
          </p:cNvPr>
          <p:cNvSpPr txBox="1">
            <a:spLocks/>
          </p:cNvSpPr>
          <p:nvPr/>
        </p:nvSpPr>
        <p:spPr>
          <a:xfrm>
            <a:off x="148280" y="-1"/>
            <a:ext cx="12043720" cy="7661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85FDA6D-CB73-4B8D-9EA1-9EF2FD0BA088}"/>
              </a:ext>
            </a:extLst>
          </p:cNvPr>
          <p:cNvSpPr/>
          <p:nvPr/>
        </p:nvSpPr>
        <p:spPr>
          <a:xfrm>
            <a:off x="0" y="1866616"/>
            <a:ext cx="6562329" cy="312476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6;p16">
            <a:extLst>
              <a:ext uri="{FF2B5EF4-FFF2-40B4-BE49-F238E27FC236}">
                <a16:creationId xmlns:a16="http://schemas.microsoft.com/office/drawing/2014/main" id="{A4E56F58-2EF1-431C-A6ED-235CFE30A835}"/>
              </a:ext>
            </a:extLst>
          </p:cNvPr>
          <p:cNvSpPr txBox="1">
            <a:spLocks/>
          </p:cNvSpPr>
          <p:nvPr/>
        </p:nvSpPr>
        <p:spPr>
          <a:xfrm>
            <a:off x="6766560" y="650630"/>
            <a:ext cx="4937759" cy="555673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None/>
            </a:pPr>
            <a:r>
              <a:rPr lang="en-US" sz="2400" dirty="0">
                <a:latin typeface="Roboto Bk" pitchFamily="2" charset="0"/>
                <a:ea typeface="Roboto Bk" pitchFamily="2" charset="0"/>
              </a:rPr>
              <a:t>Sprite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dibuat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 manual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dengan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THREE.Sprite</a:t>
            </a:r>
            <a:r>
              <a:rPr lang="en-US" sz="2400" dirty="0">
                <a:latin typeface="Roboto Bk" pitchFamily="2" charset="0"/>
                <a:ea typeface="Roboto Bk" pitchFamily="2" charset="0"/>
              </a:rPr>
              <a:t>(material)</a:t>
            </a:r>
          </a:p>
          <a:p>
            <a:pPr marL="0" indent="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None/>
            </a:pPr>
            <a:r>
              <a:rPr lang="en-US" sz="2400" dirty="0" err="1"/>
              <a:t>Jadi</a:t>
            </a:r>
            <a:r>
              <a:rPr lang="en-US" sz="2400" dirty="0"/>
              <a:t> yang di passing </a:t>
            </a:r>
            <a:r>
              <a:rPr lang="en-US" sz="2400" dirty="0" err="1"/>
              <a:t>hanya</a:t>
            </a:r>
            <a:r>
              <a:rPr lang="en-US" sz="2400" dirty="0"/>
              <a:t> </a:t>
            </a:r>
            <a:r>
              <a:rPr lang="en-US" sz="2400" dirty="0" err="1"/>
              <a:t>materialnya</a:t>
            </a:r>
            <a:r>
              <a:rPr lang="en-US" sz="2400" dirty="0"/>
              <a:t> </a:t>
            </a:r>
            <a:r>
              <a:rPr lang="en-US" sz="2400" dirty="0" err="1"/>
              <a:t>saja</a:t>
            </a:r>
            <a:endParaRPr lang="en-US" sz="2400" dirty="0"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562" y="1866616"/>
            <a:ext cx="6265767" cy="31247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D893571-C415-46B6-BDEB-996C31C80D69}"/>
              </a:ext>
            </a:extLst>
          </p:cNvPr>
          <p:cNvSpPr/>
          <p:nvPr/>
        </p:nvSpPr>
        <p:spPr>
          <a:xfrm>
            <a:off x="296562" y="568411"/>
            <a:ext cx="988541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92;p14">
            <a:extLst>
              <a:ext uri="{FF2B5EF4-FFF2-40B4-BE49-F238E27FC236}">
                <a16:creationId xmlns:a16="http://schemas.microsoft.com/office/drawing/2014/main" id="{9852D7F4-2E98-4E9B-A64A-400F7153D1A9}"/>
              </a:ext>
            </a:extLst>
          </p:cNvPr>
          <p:cNvSpPr txBox="1">
            <a:spLocks/>
          </p:cNvSpPr>
          <p:nvPr/>
        </p:nvSpPr>
        <p:spPr>
          <a:xfrm>
            <a:off x="148280" y="-1"/>
            <a:ext cx="12043720" cy="7661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405DEFD-A2BD-4196-B994-87BFE965C546}"/>
              </a:ext>
            </a:extLst>
          </p:cNvPr>
          <p:cNvSpPr/>
          <p:nvPr/>
        </p:nvSpPr>
        <p:spPr>
          <a:xfrm>
            <a:off x="1739898" y="3168066"/>
            <a:ext cx="8712201" cy="368993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13;p17">
            <a:extLst>
              <a:ext uri="{FF2B5EF4-FFF2-40B4-BE49-F238E27FC236}">
                <a16:creationId xmlns:a16="http://schemas.microsoft.com/office/drawing/2014/main" id="{42EEC14A-0F62-4C81-A040-C72506560D9D}"/>
              </a:ext>
            </a:extLst>
          </p:cNvPr>
          <p:cNvSpPr txBox="1">
            <a:spLocks/>
          </p:cNvSpPr>
          <p:nvPr/>
        </p:nvSpPr>
        <p:spPr>
          <a:xfrm>
            <a:off x="148280" y="842833"/>
            <a:ext cx="11895440" cy="219578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609585" lvl="0" indent="-414856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1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3979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1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None/>
            </a:pP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menggunakan</a:t>
            </a:r>
            <a:r>
              <a:rPr lang="en-US" sz="2400" dirty="0"/>
              <a:t> THREE&gt;Sprite, </a:t>
            </a:r>
            <a:r>
              <a:rPr lang="en-US" sz="2400" dirty="0" err="1"/>
              <a:t>objek</a:t>
            </a:r>
            <a:r>
              <a:rPr lang="en-US" sz="2400" dirty="0"/>
              <a:t>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mudah</a:t>
            </a:r>
            <a:r>
              <a:rPr lang="en-US" sz="2400" dirty="0"/>
              <a:t> </a:t>
            </a:r>
            <a:r>
              <a:rPr lang="en-US" sz="2400" dirty="0" err="1"/>
              <a:t>dibuat</a:t>
            </a:r>
            <a:r>
              <a:rPr lang="en-US" sz="2400" dirty="0"/>
              <a:t> dan </a:t>
            </a:r>
            <a:r>
              <a:rPr lang="en-US" sz="2400" dirty="0" err="1"/>
              <a:t>dipindahkan</a:t>
            </a:r>
            <a:r>
              <a:rPr lang="en-US" sz="2400" dirty="0"/>
              <a:t>. </a:t>
            </a:r>
            <a:r>
              <a:rPr lang="en-US" sz="2400" dirty="0" err="1"/>
              <a:t>Tapi</a:t>
            </a:r>
            <a:r>
              <a:rPr lang="en-US" sz="2400" dirty="0"/>
              <a:t>, </a:t>
            </a:r>
            <a:r>
              <a:rPr lang="en-US" sz="2400" dirty="0" err="1"/>
              <a:t>penggunaan</a:t>
            </a:r>
            <a:r>
              <a:rPr lang="en-US" sz="2400" dirty="0"/>
              <a:t> </a:t>
            </a:r>
            <a:r>
              <a:rPr lang="en-US" sz="2400" dirty="0" err="1"/>
              <a:t>THREE.Sprite</a:t>
            </a:r>
            <a:r>
              <a:rPr lang="en-US" sz="2400" dirty="0"/>
              <a:t> </a:t>
            </a:r>
            <a:r>
              <a:rPr lang="en-US" sz="2400" dirty="0" err="1"/>
              <a:t>akan</a:t>
            </a:r>
            <a:r>
              <a:rPr lang="en-US" sz="2400" dirty="0"/>
              <a:t> </a:t>
            </a:r>
            <a:r>
              <a:rPr lang="en-US" sz="2400" dirty="0" err="1"/>
              <a:t>bermasalah</a:t>
            </a:r>
            <a:r>
              <a:rPr lang="en-US" sz="2400" dirty="0"/>
              <a:t> </a:t>
            </a:r>
            <a:r>
              <a:rPr lang="en-US" sz="2400" dirty="0" err="1"/>
              <a:t>apabila</a:t>
            </a:r>
            <a:r>
              <a:rPr lang="en-US" sz="2400" dirty="0"/>
              <a:t> </a:t>
            </a:r>
            <a:r>
              <a:rPr lang="en-US" sz="2400" dirty="0" err="1"/>
              <a:t>objeknya</a:t>
            </a:r>
            <a:r>
              <a:rPr lang="en-US" sz="2400" dirty="0"/>
              <a:t> </a:t>
            </a:r>
            <a:r>
              <a:rPr lang="en-US" sz="2400" dirty="0" err="1"/>
              <a:t>banyak</a:t>
            </a:r>
            <a:r>
              <a:rPr lang="en-US" sz="2400" dirty="0"/>
              <a:t>.</a:t>
            </a:r>
          </a:p>
          <a:p>
            <a:pPr marL="0" indent="0" algn="just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None/>
            </a:pPr>
            <a:r>
              <a:rPr lang="en-US" sz="2400" dirty="0"/>
              <a:t>Sprite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jumlah</a:t>
            </a:r>
            <a:r>
              <a:rPr lang="en-US" sz="2400" dirty="0"/>
              <a:t> </a:t>
            </a:r>
            <a:r>
              <a:rPr lang="en-US" sz="2400" dirty="0" err="1"/>
              <a:t>banyak</a:t>
            </a:r>
            <a:r>
              <a:rPr lang="en-US" sz="2400" dirty="0"/>
              <a:t> </a:t>
            </a:r>
            <a:r>
              <a:rPr lang="en-US" sz="2400" dirty="0" err="1"/>
              <a:t>bisa</a:t>
            </a:r>
            <a:r>
              <a:rPr lang="en-US" sz="2400" dirty="0"/>
              <a:t> </a:t>
            </a:r>
            <a:r>
              <a:rPr lang="en-US" sz="2400" dirty="0" err="1"/>
              <a:t>dihandle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menggunakan</a:t>
            </a:r>
            <a:r>
              <a:rPr lang="en-US" sz="2400" dirty="0"/>
              <a:t> </a:t>
            </a:r>
            <a:r>
              <a:rPr lang="en-US" sz="2400" dirty="0" err="1">
                <a:latin typeface="Roboto Bk" pitchFamily="2" charset="0"/>
                <a:ea typeface="Roboto Bk" pitchFamily="2" charset="0"/>
              </a:rPr>
              <a:t>THREE.PointCloud</a:t>
            </a:r>
            <a:endParaRPr lang="en-US" sz="2400" dirty="0">
              <a:latin typeface="Roboto Bk" pitchFamily="2" charset="0"/>
              <a:ea typeface="Roboto Bk" pitchFamily="2" charset="0"/>
            </a:endParaRPr>
          </a:p>
        </p:txBody>
      </p:sp>
      <p:pic>
        <p:nvPicPr>
          <p:cNvPr id="8" name="Google Shape;114;p17">
            <a:extLst>
              <a:ext uri="{FF2B5EF4-FFF2-40B4-BE49-F238E27FC236}">
                <a16:creationId xmlns:a16="http://schemas.microsoft.com/office/drawing/2014/main" id="{5730C61F-1528-4F25-97F3-5F39A48AFF5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9900" y="3168066"/>
            <a:ext cx="8712200" cy="3378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768ECE-6DD8-4D3C-AAB5-EC0D143139AD}"/>
              </a:ext>
            </a:extLst>
          </p:cNvPr>
          <p:cNvSpPr/>
          <p:nvPr/>
        </p:nvSpPr>
        <p:spPr>
          <a:xfrm>
            <a:off x="296562" y="568411"/>
            <a:ext cx="988541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92;p14">
            <a:extLst>
              <a:ext uri="{FF2B5EF4-FFF2-40B4-BE49-F238E27FC236}">
                <a16:creationId xmlns:a16="http://schemas.microsoft.com/office/drawing/2014/main" id="{AAA27D2A-1700-4C03-A268-4E78F55FE803}"/>
              </a:ext>
            </a:extLst>
          </p:cNvPr>
          <p:cNvSpPr txBox="1">
            <a:spLocks/>
          </p:cNvSpPr>
          <p:nvPr/>
        </p:nvSpPr>
        <p:spPr>
          <a:xfrm>
            <a:off x="148280" y="-1"/>
            <a:ext cx="12043720" cy="7661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Sprites</a:t>
            </a:r>
          </a:p>
        </p:txBody>
      </p:sp>
      <p:pic>
        <p:nvPicPr>
          <p:cNvPr id="11" name="Google Shape;120;p18">
            <a:extLst>
              <a:ext uri="{FF2B5EF4-FFF2-40B4-BE49-F238E27FC236}">
                <a16:creationId xmlns:a16="http://schemas.microsoft.com/office/drawing/2014/main" id="{70C54A89-5119-425F-8314-DB1A648022F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4230" t="21680" r="4230" b="5464"/>
          <a:stretch/>
        </p:blipFill>
        <p:spPr>
          <a:xfrm>
            <a:off x="12417088" y="931984"/>
            <a:ext cx="11160370" cy="4994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33047D1-6EF3-4111-9D01-C91E1F0FB7D5}"/>
              </a:ext>
            </a:extLst>
          </p:cNvPr>
          <p:cNvSpPr/>
          <p:nvPr/>
        </p:nvSpPr>
        <p:spPr>
          <a:xfrm>
            <a:off x="3863925" y="931984"/>
            <a:ext cx="4464150" cy="592601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r>
              <a:rPr lang="en">
                <a:solidFill>
                  <a:schemeClr val="lt1"/>
                </a:solidFill>
              </a:rPr>
              <a:t>Hasilnya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E5848D-3349-4018-BCF8-4FBF0008ABAB}"/>
              </a:ext>
            </a:extLst>
          </p:cNvPr>
          <p:cNvSpPr/>
          <p:nvPr/>
        </p:nvSpPr>
        <p:spPr>
          <a:xfrm>
            <a:off x="296562" y="568411"/>
            <a:ext cx="988541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92;p14">
            <a:extLst>
              <a:ext uri="{FF2B5EF4-FFF2-40B4-BE49-F238E27FC236}">
                <a16:creationId xmlns:a16="http://schemas.microsoft.com/office/drawing/2014/main" id="{86FA41AF-2C43-48BA-BE2D-31309F01BC4C}"/>
              </a:ext>
            </a:extLst>
          </p:cNvPr>
          <p:cNvSpPr txBox="1">
            <a:spLocks/>
          </p:cNvSpPr>
          <p:nvPr/>
        </p:nvSpPr>
        <p:spPr>
          <a:xfrm>
            <a:off x="148280" y="-1"/>
            <a:ext cx="12043720" cy="7661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Sprites</a:t>
            </a:r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l="31692" t="21680" r="31692" b="5464"/>
          <a:stretch/>
        </p:blipFill>
        <p:spPr>
          <a:xfrm>
            <a:off x="3863925" y="931984"/>
            <a:ext cx="4464150" cy="4994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34;p20">
            <a:extLst>
              <a:ext uri="{FF2B5EF4-FFF2-40B4-BE49-F238E27FC236}">
                <a16:creationId xmlns:a16="http://schemas.microsoft.com/office/drawing/2014/main" id="{0B539CB0-D7A3-42F5-A5A0-3B337DE41A9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8083" t="44710" r="28083" b="44710"/>
          <a:stretch/>
        </p:blipFill>
        <p:spPr>
          <a:xfrm>
            <a:off x="7409764" y="8612372"/>
            <a:ext cx="4030868" cy="563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A0FE572-4AC5-41BB-BE53-69AF8250E1DD}"/>
              </a:ext>
            </a:extLst>
          </p:cNvPr>
          <p:cNvSpPr/>
          <p:nvPr/>
        </p:nvSpPr>
        <p:spPr>
          <a:xfrm>
            <a:off x="7409764" y="1403498"/>
            <a:ext cx="4030868" cy="4051004"/>
          </a:xfrm>
          <a:prstGeom prst="rect">
            <a:avLst/>
          </a:prstGeom>
          <a:solidFill>
            <a:srgbClr val="00B0F0"/>
          </a:solidFill>
          <a:ln w="2190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704491-C008-466A-BC9D-EF1AA7489F61}"/>
              </a:ext>
            </a:extLst>
          </p:cNvPr>
          <p:cNvSpPr/>
          <p:nvPr/>
        </p:nvSpPr>
        <p:spPr>
          <a:xfrm>
            <a:off x="296562" y="568411"/>
            <a:ext cx="988541" cy="457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92;p14">
            <a:extLst>
              <a:ext uri="{FF2B5EF4-FFF2-40B4-BE49-F238E27FC236}">
                <a16:creationId xmlns:a16="http://schemas.microsoft.com/office/drawing/2014/main" id="{C08075A5-ABDF-4C28-9D69-E494C8E67241}"/>
              </a:ext>
            </a:extLst>
          </p:cNvPr>
          <p:cNvSpPr txBox="1">
            <a:spLocks/>
          </p:cNvSpPr>
          <p:nvPr/>
        </p:nvSpPr>
        <p:spPr>
          <a:xfrm>
            <a:off x="148280" y="-1"/>
            <a:ext cx="12043720" cy="76611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 kern="1200">
                <a:solidFill>
                  <a:schemeClr val="dk2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Sprites</a:t>
            </a:r>
          </a:p>
        </p:txBody>
      </p:sp>
      <p:sp>
        <p:nvSpPr>
          <p:cNvPr id="8" name="Google Shape;126;p19">
            <a:extLst>
              <a:ext uri="{FF2B5EF4-FFF2-40B4-BE49-F238E27FC236}">
                <a16:creationId xmlns:a16="http://schemas.microsoft.com/office/drawing/2014/main" id="{A705F9C6-479F-4FAC-95D8-56B814055D7E}"/>
              </a:ext>
            </a:extLst>
          </p:cNvPr>
          <p:cNvSpPr txBox="1">
            <a:spLocks/>
          </p:cNvSpPr>
          <p:nvPr/>
        </p:nvSpPr>
        <p:spPr>
          <a:xfrm>
            <a:off x="148280" y="2242683"/>
            <a:ext cx="11747158" cy="237263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kern="1200">
                <a:solidFill>
                  <a:schemeClr val="lt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rPr 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THREE.PointCloud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dan </a:t>
            </a:r>
          </a:p>
          <a:p>
            <a:r>
              <a:rPr 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THREE.PointCloudMaterial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6" name="Google Shape;134;p20">
            <a:extLst>
              <a:ext uri="{FF2B5EF4-FFF2-40B4-BE49-F238E27FC236}">
                <a16:creationId xmlns:a16="http://schemas.microsoft.com/office/drawing/2014/main" id="{EB114CE3-2DB6-48D9-AB77-1D8E7BA4F84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8083" t="11968" r="28083" b="11968"/>
          <a:stretch/>
        </p:blipFill>
        <p:spPr>
          <a:xfrm>
            <a:off x="7409764" y="1403498"/>
            <a:ext cx="4030868" cy="4051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3F3F3F"/>
      </a:dk2>
      <a:lt2>
        <a:srgbClr val="F2F2F2"/>
      </a:lt2>
      <a:accent1>
        <a:srgbClr val="FF0000"/>
      </a:accent1>
      <a:accent2>
        <a:srgbClr val="FF6600"/>
      </a:accent2>
      <a:accent3>
        <a:srgbClr val="FFFF00"/>
      </a:accent3>
      <a:accent4>
        <a:srgbClr val="009900"/>
      </a:accent4>
      <a:accent5>
        <a:srgbClr val="0000FF"/>
      </a:accent5>
      <a:accent6>
        <a:srgbClr val="6600CC"/>
      </a:accent6>
      <a:hlink>
        <a:srgbClr val="00B0F0"/>
      </a:hlink>
      <a:folHlink>
        <a:srgbClr val="00B0F0"/>
      </a:folHlink>
    </a:clrScheme>
    <a:fontScheme name="Web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1623</TotalTime>
  <Words>414</Words>
  <Application>Microsoft Office PowerPoint</Application>
  <PresentationFormat>Widescreen</PresentationFormat>
  <Paragraphs>98</Paragraphs>
  <Slides>31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Roboto Bk</vt:lpstr>
      <vt:lpstr>Impact</vt:lpstr>
      <vt:lpstr>Calibri</vt:lpstr>
      <vt:lpstr>Roboto</vt:lpstr>
      <vt:lpstr>Office Theme</vt:lpstr>
      <vt:lpstr>PowerPoint Presentation</vt:lpstr>
      <vt:lpstr>PowerPoint Presentation</vt:lpstr>
      <vt:lpstr>PowerPoint Presentation</vt:lpstr>
      <vt:lpstr>Particle = Sprite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HTML5 dengan THREE.WebGLRenderer</vt:lpstr>
      <vt:lpstr>THREE.PointCloudMaterial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Image &gt; 1</vt:lpstr>
      <vt:lpstr>Contoh Snowy</vt:lpstr>
      <vt:lpstr>intip.in/grafkomkupptku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Gani Wijaya</dc:creator>
  <cp:lastModifiedBy>Gani Wijaya</cp:lastModifiedBy>
  <cp:revision>31</cp:revision>
  <dcterms:created xsi:type="dcterms:W3CDTF">2019-11-19T03:35:07Z</dcterms:created>
  <dcterms:modified xsi:type="dcterms:W3CDTF">2019-12-05T01:19:43Z</dcterms:modified>
</cp:coreProperties>
</file>

<file path=docProps/thumbnail.jpeg>
</file>